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310"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DF23"/>
    <a:srgbClr val="0043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varScale="1">
        <p:scale>
          <a:sx n="75" d="100"/>
          <a:sy n="75" d="100"/>
        </p:scale>
        <p:origin x="902"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C3AB84-0E49-4AC8-A13E-59AFBE684C28}" type="datetimeFigureOut">
              <a:rPr lang="en-US" smtClean="0"/>
              <a:t>8/7/2026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404FEE9-0B9F-4706-8B80-CB4F01F21796}" type="slidenum">
              <a:rPr lang="en-US" smtClean="0"/>
              <a:t>‹#›</a:t>
            </a:fld>
            <a:endParaRPr lang="en-US"/>
          </a:p>
        </p:txBody>
      </p:sp>
    </p:spTree>
    <p:extLst>
      <p:ext uri="{BB962C8B-B14F-4D97-AF65-F5344CB8AC3E}">
        <p14:creationId xmlns:p14="http://schemas.microsoft.com/office/powerpoint/2010/main" val="39927005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759D328-0116-B046-9B9F-7D4BEAF8D07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06473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8D551-B255-2DEF-2FCE-8D8182F81B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6E67BFA-D61E-F3C2-BFD2-BE1AEAAB536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92F5EE-68FE-B539-C06B-1BA49EB4FDF6}"/>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5" name="Footer Placeholder 4">
            <a:extLst>
              <a:ext uri="{FF2B5EF4-FFF2-40B4-BE49-F238E27FC236}">
                <a16:creationId xmlns:a16="http://schemas.microsoft.com/office/drawing/2014/main" id="{94E30B15-F356-70A7-93C3-AEB0CA3FA38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F84875-0CE7-93EF-9DCF-8782632D15D1}"/>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5886224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79D055-30A8-BAB1-D94C-B5FCB768E72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276EC2B-C96D-D681-05E9-6F822E4145C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B09040-8DD4-BDB1-FFC7-DE9EF803339A}"/>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5" name="Footer Placeholder 4">
            <a:extLst>
              <a:ext uri="{FF2B5EF4-FFF2-40B4-BE49-F238E27FC236}">
                <a16:creationId xmlns:a16="http://schemas.microsoft.com/office/drawing/2014/main" id="{3B06018C-6BC9-DBC8-01F6-7C98393ED2B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1BEB0FD-3D76-4043-22D5-24D3BF1AFD58}"/>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6846658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DB79B1E-D76B-7F43-644C-6ACBCF7A9392}"/>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23DD1C8C-D3D8-217D-6401-928D75093F6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3CA3830-641B-4269-6EE0-0AE0698D8280}"/>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5" name="Footer Placeholder 4">
            <a:extLst>
              <a:ext uri="{FF2B5EF4-FFF2-40B4-BE49-F238E27FC236}">
                <a16:creationId xmlns:a16="http://schemas.microsoft.com/office/drawing/2014/main" id="{71493D29-ADE6-4544-3BD0-6C6A73BEC73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C7D39A-08A3-1EDB-C763-0052E15AF4C6}"/>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53161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ontent - Copy 2 Colum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bg2"/>
                </a:solidFill>
              </a:defRPr>
            </a:lvl1pPr>
          </a:lstStyle>
          <a:p>
            <a:r>
              <a:rPr lang="en-US"/>
              <a:t>Click to edit title style</a:t>
            </a:r>
          </a:p>
        </p:txBody>
      </p:sp>
      <p:sp>
        <p:nvSpPr>
          <p:cNvPr id="3" name="Content Placeholder 2"/>
          <p:cNvSpPr>
            <a:spLocks noGrp="1"/>
          </p:cNvSpPr>
          <p:nvPr>
            <p:ph sz="half" idx="1" hasCustomPrompt="1"/>
          </p:nvPr>
        </p:nvSpPr>
        <p:spPr>
          <a:xfrm>
            <a:off x="689940" y="1825625"/>
            <a:ext cx="525366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4" name="Content Placeholder 3"/>
          <p:cNvSpPr>
            <a:spLocks noGrp="1"/>
          </p:cNvSpPr>
          <p:nvPr>
            <p:ph sz="half" idx="2" hasCustomPrompt="1"/>
          </p:nvPr>
        </p:nvSpPr>
        <p:spPr>
          <a:xfrm>
            <a:off x="6096000" y="1825625"/>
            <a:ext cx="5257800" cy="3965575"/>
          </a:xfrm>
          <a:prstGeom prst="rect">
            <a:avLst/>
          </a:prstGeom>
        </p:spPr>
        <p:txBody>
          <a:bodyPr/>
          <a:lstStyle>
            <a:lvl1pPr>
              <a:lnSpc>
                <a:spcPct val="110000"/>
              </a:lnSpc>
              <a:spcBef>
                <a:spcPts val="1200"/>
              </a:spcBef>
              <a:defRPr>
                <a:solidFill>
                  <a:schemeClr val="tx2"/>
                </a:solidFill>
              </a:defRPr>
            </a:lvl1pPr>
          </a:lstStyle>
          <a:p>
            <a:pPr lvl="0"/>
            <a:r>
              <a:rPr lang="en-US"/>
              <a:t>Click to edit text styles</a:t>
            </a:r>
          </a:p>
        </p:txBody>
      </p:sp>
      <p:sp>
        <p:nvSpPr>
          <p:cNvPr id="7" name="Slide Number Placeholder 6"/>
          <p:cNvSpPr>
            <a:spLocks noGrp="1"/>
          </p:cNvSpPr>
          <p:nvPr>
            <p:ph type="sldNum" sz="quarter" idx="12"/>
          </p:nvPr>
        </p:nvSpPr>
        <p:spPr>
          <a:xfrm>
            <a:off x="11353800" y="6219011"/>
            <a:ext cx="621711" cy="365125"/>
          </a:xfrm>
          <a:prstGeom prst="rect">
            <a:avLst/>
          </a:prstGeom>
        </p:spPr>
        <p:txBody>
          <a:bodyPr/>
          <a:lstStyle/>
          <a:p>
            <a:fld id="{682A1055-845A-D14A-971D-E1FB772C0617}" type="slidenum">
              <a:rPr lang="en-US" smtClean="0"/>
              <a:t>‹#›</a:t>
            </a:fld>
            <a:endParaRPr lang="en-US"/>
          </a:p>
        </p:txBody>
      </p:sp>
      <p:sp>
        <p:nvSpPr>
          <p:cNvPr id="10" name="Text Placeholder 19">
            <a:extLst>
              <a:ext uri="{FF2B5EF4-FFF2-40B4-BE49-F238E27FC236}">
                <a16:creationId xmlns:a16="http://schemas.microsoft.com/office/drawing/2014/main" id="{2EBE2EBC-CADD-6B5F-568C-FE99B370102C}"/>
              </a:ext>
            </a:extLst>
          </p:cNvPr>
          <p:cNvSpPr>
            <a:spLocks noGrp="1"/>
          </p:cNvSpPr>
          <p:nvPr>
            <p:ph type="body" sz="quarter" idx="13" hasCustomPrompt="1"/>
          </p:nvPr>
        </p:nvSpPr>
        <p:spPr>
          <a:xfrm>
            <a:off x="689939" y="314266"/>
            <a:ext cx="10812122" cy="484188"/>
          </a:xfrm>
          <a:prstGeom prst="rect">
            <a:avLst/>
          </a:prstGeom>
        </p:spPr>
        <p:txBody>
          <a:bodyPr anchor="b">
            <a:normAutofit/>
          </a:bodyPr>
          <a:lstStyle>
            <a:lvl1pPr>
              <a:defRPr sz="1600" cap="none" spc="150" baseline="0">
                <a:solidFill>
                  <a:schemeClr val="tx1"/>
                </a:solidFill>
                <a:latin typeface="Calibri" panose="020F0502020204030204" pitchFamily="34" charset="0"/>
                <a:cs typeface="Calibri" panose="020F0502020204030204" pitchFamily="34" charset="0"/>
              </a:defRPr>
            </a:lvl1pPr>
          </a:lstStyle>
          <a:p>
            <a:pPr lvl="0"/>
            <a:r>
              <a:rPr lang="en-US"/>
              <a:t>Click to edit text styles</a:t>
            </a:r>
          </a:p>
        </p:txBody>
      </p:sp>
    </p:spTree>
    <p:extLst>
      <p:ext uri="{BB962C8B-B14F-4D97-AF65-F5344CB8AC3E}">
        <p14:creationId xmlns:p14="http://schemas.microsoft.com/office/powerpoint/2010/main" val="33070647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C98BE5-D7A8-DBE6-493F-A2ED639CCA2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8484A85-BC51-5045-A516-9C0A0028645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771EEEB-272D-05E0-BE60-44A80BA282F4}"/>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5" name="Footer Placeholder 4">
            <a:extLst>
              <a:ext uri="{FF2B5EF4-FFF2-40B4-BE49-F238E27FC236}">
                <a16:creationId xmlns:a16="http://schemas.microsoft.com/office/drawing/2014/main" id="{A1A882D6-438C-7C26-F38B-9FC92504DE9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FA3738C-2184-7E4B-3FFE-171D91F9FD2E}"/>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6753332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518953-8F60-CA65-B25A-4EEFB98E2A3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2068BD5-F01F-58A1-8B8C-E5E3E29C2EA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F4807B5-D404-715E-3539-B94D9C9D78E0}"/>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5" name="Footer Placeholder 4">
            <a:extLst>
              <a:ext uri="{FF2B5EF4-FFF2-40B4-BE49-F238E27FC236}">
                <a16:creationId xmlns:a16="http://schemas.microsoft.com/office/drawing/2014/main" id="{248393F6-7B08-8E81-3F9D-86C7B2C8EA8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C339843-ACEB-7E24-0B06-151A9847415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36812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8E4BC8-F9F6-FCC3-B935-695B65AE607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638008E-33BF-87E1-F075-55A2FD971EC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B3910B7-D702-ADA9-EB52-6EC9CF3CDA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6D7A6C72-F67E-89AB-FB6B-E3C09A66EBD3}"/>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6" name="Footer Placeholder 5">
            <a:extLst>
              <a:ext uri="{FF2B5EF4-FFF2-40B4-BE49-F238E27FC236}">
                <a16:creationId xmlns:a16="http://schemas.microsoft.com/office/drawing/2014/main" id="{A2C3F74D-5A05-A4F5-CA22-FFC3CF8968B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F9DD7D1-9BF5-42D6-79CD-27F74648BCB2}"/>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33281110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1A1D8D-BA95-695F-DB72-518FF56CF36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9544F39-D8CF-E1EF-68D4-15CE08E3C3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4B516DB-BCB4-E6AB-51D6-102572B6D3D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CD348E7-596A-EB66-FA99-C3AE10AD9B0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3981734-0C17-4670-398A-4FD5EA1423B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655303F-ABF1-BEBE-4577-9E56A7C2F027}"/>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8" name="Footer Placeholder 7">
            <a:extLst>
              <a:ext uri="{FF2B5EF4-FFF2-40B4-BE49-F238E27FC236}">
                <a16:creationId xmlns:a16="http://schemas.microsoft.com/office/drawing/2014/main" id="{E581CCEC-8690-D9F9-A07F-13DAD13D346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9D85524E-F47C-5108-C6D6-386808E05D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8810378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920AA7-831D-525B-6CDA-B83BC43AD49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0B8F937-E11B-CFAF-408F-9801D004C24B}"/>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4" name="Footer Placeholder 3">
            <a:extLst>
              <a:ext uri="{FF2B5EF4-FFF2-40B4-BE49-F238E27FC236}">
                <a16:creationId xmlns:a16="http://schemas.microsoft.com/office/drawing/2014/main" id="{912B06B7-ACE1-BC5E-F85E-9B7B5736C3C3}"/>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821BEFDF-995D-B157-5774-1EDDEE4C92A0}"/>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036690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D6538BA-931C-5B18-BD04-07C1076B34EF}"/>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3" name="Footer Placeholder 2">
            <a:extLst>
              <a:ext uri="{FF2B5EF4-FFF2-40B4-BE49-F238E27FC236}">
                <a16:creationId xmlns:a16="http://schemas.microsoft.com/office/drawing/2014/main" id="{C0EB5033-5629-3E89-4614-8C69EB6B85C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A0548E4-B9DE-5F5B-7150-77ACAA0C916B}"/>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27992153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326623-F8AB-E5CA-EE2C-C5B67FE1E8D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F8E66D-774F-A633-CA7D-85695F938BB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F7F4E94-6511-6986-FB17-FF51644769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31A130D-F7FC-8A4B-A8B2-05C99DB369F6}"/>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6" name="Footer Placeholder 5">
            <a:extLst>
              <a:ext uri="{FF2B5EF4-FFF2-40B4-BE49-F238E27FC236}">
                <a16:creationId xmlns:a16="http://schemas.microsoft.com/office/drawing/2014/main" id="{B084E680-EE62-3A06-3F7A-19FBE6D8C4E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B84536E-688B-D1D5-143A-D0F6AB152FDD}"/>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414112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C109B5-DF9F-B808-F552-105E1F93A6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5DA884B-0F9A-8AE9-5FA2-B0603A43EE9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1AE9D44-3C6A-5A1C-3B81-5E96074DC6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02910AD-27EB-B547-D8A4-350967B8CAA0}"/>
              </a:ext>
            </a:extLst>
          </p:cNvPr>
          <p:cNvSpPr>
            <a:spLocks noGrp="1"/>
          </p:cNvSpPr>
          <p:nvPr>
            <p:ph type="dt" sz="half" idx="10"/>
          </p:nvPr>
        </p:nvSpPr>
        <p:spPr/>
        <p:txBody>
          <a:bodyPr/>
          <a:lstStyle/>
          <a:p>
            <a:fld id="{39304E5F-3098-436B-AE5E-5CEFF934B49C}" type="datetimeFigureOut">
              <a:rPr lang="en-US" smtClean="0"/>
              <a:t>8/7/2026</a:t>
            </a:fld>
            <a:endParaRPr lang="en-US"/>
          </a:p>
        </p:txBody>
      </p:sp>
      <p:sp>
        <p:nvSpPr>
          <p:cNvPr id="6" name="Footer Placeholder 5">
            <a:extLst>
              <a:ext uri="{FF2B5EF4-FFF2-40B4-BE49-F238E27FC236}">
                <a16:creationId xmlns:a16="http://schemas.microsoft.com/office/drawing/2014/main" id="{1B1830D7-D68B-F5A3-4FE0-5191BBE79F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DC965FF-73AF-ACF6-0FBA-A98F69E66985}"/>
              </a:ext>
            </a:extLst>
          </p:cNvPr>
          <p:cNvSpPr>
            <a:spLocks noGrp="1"/>
          </p:cNvSpPr>
          <p:nvPr>
            <p:ph type="sldNum" sz="quarter" idx="12"/>
          </p:nvPr>
        </p:nvSpPr>
        <p:spPr/>
        <p:txBody>
          <a:bodyPr/>
          <a:lstStyle/>
          <a:p>
            <a:fld id="{804251E2-1284-47EB-B076-BEB780340901}" type="slidenum">
              <a:rPr lang="en-US" smtClean="0"/>
              <a:t>‹#›</a:t>
            </a:fld>
            <a:endParaRPr lang="en-US"/>
          </a:p>
        </p:txBody>
      </p:sp>
    </p:spTree>
    <p:extLst>
      <p:ext uri="{BB962C8B-B14F-4D97-AF65-F5344CB8AC3E}">
        <p14:creationId xmlns:p14="http://schemas.microsoft.com/office/powerpoint/2010/main" val="17473779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02B2250-26A9-52FA-54AC-566CBEDC01B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9D37A79-CD1A-A4EB-2B58-FBD88BAF002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BC999F7-6885-8F19-D2D1-82E8F142177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39304E5F-3098-436B-AE5E-5CEFF934B49C}" type="datetimeFigureOut">
              <a:rPr lang="en-US" smtClean="0"/>
              <a:t>8/7/2026</a:t>
            </a:fld>
            <a:endParaRPr lang="en-US"/>
          </a:p>
        </p:txBody>
      </p:sp>
      <p:sp>
        <p:nvSpPr>
          <p:cNvPr id="5" name="Footer Placeholder 4">
            <a:extLst>
              <a:ext uri="{FF2B5EF4-FFF2-40B4-BE49-F238E27FC236}">
                <a16:creationId xmlns:a16="http://schemas.microsoft.com/office/drawing/2014/main" id="{EEDB7B0C-2714-7187-A979-07C307EDB18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2DC4174-50F6-8CD6-2273-BD20F29117A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04251E2-1284-47EB-B076-BEB780340901}" type="slidenum">
              <a:rPr lang="en-US" smtClean="0"/>
              <a:t>‹#›</a:t>
            </a:fld>
            <a:endParaRPr lang="en-US"/>
          </a:p>
        </p:txBody>
      </p:sp>
    </p:spTree>
    <p:extLst>
      <p:ext uri="{BB962C8B-B14F-4D97-AF65-F5344CB8AC3E}">
        <p14:creationId xmlns:p14="http://schemas.microsoft.com/office/powerpoint/2010/main" val="37032491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282A67-8F02-10C4-EFBF-5D948E0ECD23}"/>
              </a:ext>
            </a:extLst>
          </p:cNvPr>
          <p:cNvSpPr>
            <a:spLocks noGrp="1"/>
          </p:cNvSpPr>
          <p:nvPr>
            <p:ph type="title"/>
          </p:nvPr>
        </p:nvSpPr>
        <p:spPr>
          <a:xfrm>
            <a:off x="689940" y="871800"/>
            <a:ext cx="10663860" cy="822963"/>
          </a:xfrm>
        </p:spPr>
        <p:txBody>
          <a:bodyPr>
            <a:normAutofit fontScale="90000"/>
          </a:bodyPr>
          <a:lstStyle/>
          <a:p>
            <a:br>
              <a:rPr lang="en-US" sz="3599" dirty="0"/>
            </a:br>
            <a:endParaRPr lang="en-US" sz="2450" dirty="0"/>
          </a:p>
        </p:txBody>
      </p:sp>
      <p:sp>
        <p:nvSpPr>
          <p:cNvPr id="8" name="Text Placeholder 7">
            <a:extLst>
              <a:ext uri="{FF2B5EF4-FFF2-40B4-BE49-F238E27FC236}">
                <a16:creationId xmlns:a16="http://schemas.microsoft.com/office/drawing/2014/main" id="{69CE7033-E4B4-2263-38BB-2F8D24052613}"/>
              </a:ext>
            </a:extLst>
          </p:cNvPr>
          <p:cNvSpPr>
            <a:spLocks noGrp="1"/>
          </p:cNvSpPr>
          <p:nvPr>
            <p:ph type="body" sz="quarter" idx="13"/>
          </p:nvPr>
        </p:nvSpPr>
        <p:spPr>
          <a:xfrm>
            <a:off x="462042" y="-25205"/>
            <a:ext cx="11119656" cy="627987"/>
          </a:xfrm>
        </p:spPr>
        <p:txBody>
          <a:bodyPr>
            <a:noAutofit/>
          </a:bodyPr>
          <a:lstStyle/>
          <a:p>
            <a:pPr marL="0" indent="0">
              <a:buNone/>
            </a:pPr>
            <a:r>
              <a:rPr lang="en-US" sz="2800" b="1" dirty="0">
                <a:solidFill>
                  <a:srgbClr val="00437B"/>
                </a:solidFill>
              </a:rPr>
              <a:t>September wellbeing tip – digital detox – top five tips</a:t>
            </a:r>
          </a:p>
        </p:txBody>
      </p:sp>
      <p:pic>
        <p:nvPicPr>
          <p:cNvPr id="11" name="Picture 10" descr="A blue and yellow logo&#10;&#10;Description automatically generated">
            <a:extLst>
              <a:ext uri="{FF2B5EF4-FFF2-40B4-BE49-F238E27FC236}">
                <a16:creationId xmlns:a16="http://schemas.microsoft.com/office/drawing/2014/main" id="{7939BDC4-5758-40B0-08D9-020C4C8D80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42896" y="6346459"/>
            <a:ext cx="1266700" cy="390566"/>
          </a:xfrm>
          <a:prstGeom prst="rect">
            <a:avLst/>
          </a:prstGeom>
        </p:spPr>
      </p:pic>
      <p:sp>
        <p:nvSpPr>
          <p:cNvPr id="7" name="Frame 6">
            <a:extLst>
              <a:ext uri="{FF2B5EF4-FFF2-40B4-BE49-F238E27FC236}">
                <a16:creationId xmlns:a16="http://schemas.microsoft.com/office/drawing/2014/main" id="{CB00B537-9F57-415E-2216-1CFC143D0099}"/>
              </a:ext>
            </a:extLst>
          </p:cNvPr>
          <p:cNvSpPr/>
          <p:nvPr/>
        </p:nvSpPr>
        <p:spPr>
          <a:xfrm>
            <a:off x="9306560" y="2290495"/>
            <a:ext cx="2503036" cy="2667585"/>
          </a:xfrm>
          <a:prstGeom prst="frame">
            <a:avLst/>
          </a:prstGeom>
          <a:solidFill>
            <a:srgbClr val="D7DF23"/>
          </a:solidFill>
          <a:ln>
            <a:solidFill>
              <a:schemeClr val="bg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9" name="TextBox 8">
            <a:extLst>
              <a:ext uri="{FF2B5EF4-FFF2-40B4-BE49-F238E27FC236}">
                <a16:creationId xmlns:a16="http://schemas.microsoft.com/office/drawing/2014/main" id="{A2C82E49-ABE2-DC5D-869C-8F5D3A238CDA}"/>
              </a:ext>
            </a:extLst>
          </p:cNvPr>
          <p:cNvSpPr txBox="1"/>
          <p:nvPr/>
        </p:nvSpPr>
        <p:spPr>
          <a:xfrm>
            <a:off x="8916619" y="1232175"/>
            <a:ext cx="3275381" cy="923330"/>
          </a:xfrm>
          <a:prstGeom prst="rect">
            <a:avLst/>
          </a:prstGeom>
          <a:noFill/>
        </p:spPr>
        <p:txBody>
          <a:bodyPr wrap="square" rtlCol="0">
            <a:spAutoFit/>
          </a:bodyPr>
          <a:lstStyle/>
          <a:p>
            <a:pPr algn="ctr"/>
            <a:r>
              <a:rPr lang="en-US" b="1" dirty="0">
                <a:solidFill>
                  <a:srgbClr val="00437B"/>
                </a:solidFill>
              </a:rPr>
              <a:t>Register for our “Disconnect to reconnect: digital detox for better health” webinar </a:t>
            </a:r>
          </a:p>
        </p:txBody>
      </p:sp>
      <p:sp>
        <p:nvSpPr>
          <p:cNvPr id="4" name="TextBox 3">
            <a:extLst>
              <a:ext uri="{FF2B5EF4-FFF2-40B4-BE49-F238E27FC236}">
                <a16:creationId xmlns:a16="http://schemas.microsoft.com/office/drawing/2014/main" id="{395B36DC-1D7F-35AF-17BC-CE171F1919B2}"/>
              </a:ext>
            </a:extLst>
          </p:cNvPr>
          <p:cNvSpPr txBox="1"/>
          <p:nvPr/>
        </p:nvSpPr>
        <p:spPr>
          <a:xfrm>
            <a:off x="9291378" y="5213571"/>
            <a:ext cx="2503036" cy="584775"/>
          </a:xfrm>
          <a:prstGeom prst="rect">
            <a:avLst/>
          </a:prstGeom>
          <a:noFill/>
        </p:spPr>
        <p:txBody>
          <a:bodyPr wrap="square">
            <a:spAutoFit/>
          </a:bodyPr>
          <a:lstStyle/>
          <a:p>
            <a:pPr algn="ctr"/>
            <a:r>
              <a:rPr lang="en-US" sz="1600" b="1" i="0" dirty="0">
                <a:solidFill>
                  <a:srgbClr val="00437B"/>
                </a:solidFill>
                <a:effectLst/>
                <a:latin typeface="Segoe UI" panose="020B0502040204020203" pitchFamily="34" charset="0"/>
              </a:rPr>
              <a:t>Thursday, September 24</a:t>
            </a:r>
            <a:endParaRPr lang="en-US" sz="1600" b="1" dirty="0">
              <a:solidFill>
                <a:srgbClr val="00437B"/>
              </a:solidFill>
              <a:latin typeface="Segoe UI" panose="020B0502040204020203" pitchFamily="34" charset="0"/>
            </a:endParaRPr>
          </a:p>
          <a:p>
            <a:pPr algn="ctr"/>
            <a:r>
              <a:rPr lang="en-US" sz="1600" b="1" dirty="0">
                <a:solidFill>
                  <a:srgbClr val="00437B"/>
                </a:solidFill>
                <a:latin typeface="Segoe UI" panose="020B0502040204020203" pitchFamily="34" charset="0"/>
              </a:rPr>
              <a:t>Noon – 12:45 p.m.</a:t>
            </a:r>
            <a:endParaRPr lang="en-US" sz="1600" dirty="0">
              <a:solidFill>
                <a:srgbClr val="00437B"/>
              </a:solidFill>
            </a:endParaRPr>
          </a:p>
        </p:txBody>
      </p:sp>
      <p:sp>
        <p:nvSpPr>
          <p:cNvPr id="12" name="TextBox 11">
            <a:extLst>
              <a:ext uri="{FF2B5EF4-FFF2-40B4-BE49-F238E27FC236}">
                <a16:creationId xmlns:a16="http://schemas.microsoft.com/office/drawing/2014/main" id="{123C9D93-4BA7-25C6-7ED0-B6E7607DC04A}"/>
              </a:ext>
            </a:extLst>
          </p:cNvPr>
          <p:cNvSpPr txBox="1"/>
          <p:nvPr/>
        </p:nvSpPr>
        <p:spPr>
          <a:xfrm>
            <a:off x="418760" y="703552"/>
            <a:ext cx="8129186" cy="5755422"/>
          </a:xfrm>
          <a:prstGeom prst="rect">
            <a:avLst/>
          </a:prstGeom>
          <a:noFill/>
        </p:spPr>
        <p:txBody>
          <a:bodyPr wrap="square" rtlCol="0">
            <a:spAutoFit/>
          </a:bodyPr>
          <a:lstStyle/>
          <a:p>
            <a:pPr marL="342900" indent="-342900" fontAlgn="ctr">
              <a:buFont typeface="+mj-lt"/>
              <a:buAutoNum type="arabicPeriod"/>
            </a:pPr>
            <a:r>
              <a:rPr lang="en-US" sz="1500" b="1" dirty="0">
                <a:solidFill>
                  <a:srgbClr val="0070C0"/>
                </a:solidFill>
                <a:latin typeface="Arial" panose="020B0604020202020204" pitchFamily="34" charset="0"/>
                <a:cs typeface="Arial" panose="020B0604020202020204" pitchFamily="34" charset="0"/>
              </a:rPr>
              <a:t>The reality of screen overuse</a:t>
            </a:r>
          </a:p>
          <a:p>
            <a:pPr marL="341313" lvl="1" fontAlgn="ctr"/>
            <a:r>
              <a:rPr lang="en-US" sz="1500" dirty="0">
                <a:latin typeface="Arial" panose="020B0604020202020204" pitchFamily="34" charset="0"/>
                <a:cs typeface="Arial" panose="020B0604020202020204" pitchFamily="34" charset="0"/>
              </a:rPr>
              <a:t>Screens are part of daily life, but too much use can impact how we feel and connect with others. Constant scrolling and notifications can increase stress, disrupt sleep and drain focus overtime. </a:t>
            </a:r>
          </a:p>
          <a:p>
            <a:pPr marL="341313"/>
            <a:endParaRPr lang="en-US" sz="1500" dirty="0">
              <a:solidFill>
                <a:srgbClr val="0070C0"/>
              </a:solidFill>
              <a:latin typeface="Arial" panose="020B0604020202020204" pitchFamily="34" charset="0"/>
              <a:cs typeface="Arial" panose="020B0604020202020204" pitchFamily="34" charset="0"/>
            </a:endParaRPr>
          </a:p>
          <a:p>
            <a:pPr marL="342900" indent="-342900" fontAlgn="ctr">
              <a:buFont typeface="+mj-lt"/>
              <a:buAutoNum type="arabicPeriod" startAt="2"/>
            </a:pPr>
            <a:r>
              <a:rPr lang="en-US" sz="1500" b="1" dirty="0">
                <a:solidFill>
                  <a:srgbClr val="0070C0"/>
                </a:solidFill>
                <a:latin typeface="Arial" panose="020B0604020202020204" pitchFamily="34" charset="0"/>
                <a:cs typeface="Arial" panose="020B0604020202020204" pitchFamily="34" charset="0"/>
              </a:rPr>
              <a:t>Signs you may need a digital detox</a:t>
            </a:r>
          </a:p>
          <a:p>
            <a:pPr marL="341313" fontAlgn="ctr">
              <a:tabLst>
                <a:tab pos="341313" algn="l"/>
              </a:tabLst>
            </a:pPr>
            <a:r>
              <a:rPr lang="en-US" sz="1500" dirty="0">
                <a:latin typeface="Arial" panose="020B0604020202020204" pitchFamily="34" charset="0"/>
                <a:cs typeface="Arial" panose="020B0604020202020204" pitchFamily="34" charset="0"/>
              </a:rPr>
              <a:t>Some common signs that you may need a digital detox include feeling anxious without your phone, mindless scrolling with difficulty stopping, trouble focusing due to digital distractions and using screens to avoid stress, emotions, or connection. </a:t>
            </a:r>
          </a:p>
          <a:p>
            <a:r>
              <a:rPr lang="en-US" sz="1500" dirty="0">
                <a:latin typeface="Arial" panose="020B0604020202020204" pitchFamily="34" charset="0"/>
                <a:cs typeface="Arial" panose="020B0604020202020204" pitchFamily="34" charset="0"/>
              </a:rPr>
              <a:t> </a:t>
            </a:r>
          </a:p>
          <a:p>
            <a:pPr marL="342900" indent="-342900" fontAlgn="ctr">
              <a:buFont typeface="+mj-lt"/>
              <a:buAutoNum type="arabicPeriod" startAt="3"/>
            </a:pPr>
            <a:r>
              <a:rPr lang="en-US" sz="1500" b="1" dirty="0">
                <a:solidFill>
                  <a:srgbClr val="0070C0"/>
                </a:solidFill>
                <a:latin typeface="Arial" panose="020B0604020202020204" pitchFamily="34" charset="0"/>
                <a:cs typeface="Arial" panose="020B0604020202020204" pitchFamily="34" charset="0"/>
              </a:rPr>
              <a:t>Small shifts can have a large impact</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To have a better balance with your devices, create designated screen-free times, turn off non-essential notifications, replace scrolling time with a walk, hobby, or catching up with loved-ones. </a:t>
            </a:r>
          </a:p>
          <a:p>
            <a:endParaRPr lang="en-US" sz="1500" dirty="0">
              <a:latin typeface="Arial" panose="020B0604020202020204" pitchFamily="34" charset="0"/>
              <a:cs typeface="Arial" panose="020B0604020202020204" pitchFamily="34" charset="0"/>
            </a:endParaRPr>
          </a:p>
          <a:p>
            <a:pPr marL="342900" indent="-342900" fontAlgn="ctr">
              <a:buFont typeface="+mj-lt"/>
              <a:buAutoNum type="arabicPeriod" startAt="4"/>
            </a:pPr>
            <a:r>
              <a:rPr lang="en-US" sz="1500" b="1" dirty="0">
                <a:solidFill>
                  <a:srgbClr val="0070C0"/>
                </a:solidFill>
                <a:latin typeface="Arial" panose="020B0604020202020204" pitchFamily="34" charset="0"/>
                <a:cs typeface="Arial" panose="020B0604020202020204" pitchFamily="34" charset="0"/>
              </a:rPr>
              <a:t>Commit to one to two long term-habits</a:t>
            </a:r>
            <a:endParaRPr lang="en-US" sz="1500" dirty="0">
              <a:solidFill>
                <a:srgbClr val="0070C0"/>
              </a:solidFill>
              <a:latin typeface="Arial" panose="020B0604020202020204" pitchFamily="34" charset="0"/>
              <a:cs typeface="Arial" panose="020B0604020202020204" pitchFamily="34" charset="0"/>
            </a:endParaRPr>
          </a:p>
          <a:p>
            <a:pPr marL="341313" lvl="1"/>
            <a:r>
              <a:rPr lang="en-US" sz="1500" dirty="0">
                <a:latin typeface="Arial" panose="020B0604020202020204" pitchFamily="34" charset="0"/>
                <a:cs typeface="Arial" panose="020B0604020202020204" pitchFamily="34" charset="0"/>
              </a:rPr>
              <a:t>Pick the habits that make you </a:t>
            </a:r>
            <a:r>
              <a:rPr lang="en-US" sz="1500">
                <a:latin typeface="Arial" panose="020B0604020202020204" pitchFamily="34" charset="0"/>
                <a:cs typeface="Arial" panose="020B0604020202020204" pitchFamily="34" charset="0"/>
              </a:rPr>
              <a:t>feel your best </a:t>
            </a:r>
            <a:r>
              <a:rPr lang="en-US" sz="1500" dirty="0">
                <a:latin typeface="Arial" panose="020B0604020202020204" pitchFamily="34" charset="0"/>
                <a:cs typeface="Arial" panose="020B0604020202020204" pitchFamily="34" charset="0"/>
              </a:rPr>
              <a:t>– such as a scroll free mornings, a daily screen limit, or phone free meals. Commit to following this practice daily. </a:t>
            </a:r>
          </a:p>
          <a:p>
            <a:r>
              <a:rPr lang="en-US" sz="1600" dirty="0">
                <a:latin typeface="Arial" panose="020B0604020202020204" pitchFamily="34" charset="0"/>
                <a:cs typeface="Arial" panose="020B0604020202020204" pitchFamily="34" charset="0"/>
              </a:rPr>
              <a:t> </a:t>
            </a:r>
          </a:p>
          <a:p>
            <a:pPr fontAlgn="ctr"/>
            <a:r>
              <a:rPr lang="en-US" sz="1600" b="1" dirty="0">
                <a:solidFill>
                  <a:srgbClr val="0070C0"/>
                </a:solidFill>
                <a:latin typeface="Arial" panose="020B0604020202020204" pitchFamily="34" charset="0"/>
                <a:cs typeface="Arial" panose="020B0604020202020204" pitchFamily="34" charset="0"/>
              </a:rPr>
              <a:t>5. Let </a:t>
            </a:r>
            <a:r>
              <a:rPr lang="en-US" sz="1600" b="1" dirty="0" err="1">
                <a:solidFill>
                  <a:srgbClr val="0070C0"/>
                </a:solidFill>
                <a:latin typeface="Arial" panose="020B0604020202020204" pitchFamily="34" charset="0"/>
                <a:cs typeface="Arial" panose="020B0604020202020204" pitchFamily="34" charset="0"/>
              </a:rPr>
              <a:t>Univera</a:t>
            </a:r>
            <a:r>
              <a:rPr lang="en-US" sz="1600" b="1" dirty="0">
                <a:solidFill>
                  <a:srgbClr val="0070C0"/>
                </a:solidFill>
                <a:latin typeface="Arial" panose="020B0604020202020204" pitchFamily="34" charset="0"/>
                <a:cs typeface="Arial" panose="020B0604020202020204" pitchFamily="34" charset="0"/>
              </a:rPr>
              <a:t> Healthcare be a Resource for You!</a:t>
            </a:r>
            <a:endParaRPr lang="en-US" sz="1600" dirty="0">
              <a:solidFill>
                <a:srgbClr val="0070C0"/>
              </a:solidFill>
              <a:latin typeface="Arial" panose="020B0604020202020204" pitchFamily="34" charset="0"/>
              <a:cs typeface="Arial" panose="020B0604020202020204" pitchFamily="34" charset="0"/>
            </a:endParaRPr>
          </a:p>
          <a:p>
            <a:pPr marL="228600" lvl="1">
              <a:tabLst>
                <a:tab pos="228600" algn="l"/>
              </a:tabLst>
            </a:pPr>
            <a:r>
              <a:rPr lang="en-US" sz="1600" dirty="0">
                <a:latin typeface="Arial" panose="020B0604020202020204" pitchFamily="34" charset="0"/>
                <a:cs typeface="Arial" panose="020B0604020202020204" pitchFamily="34" charset="0"/>
              </a:rPr>
              <a:t>We offers tools such as Member Care Management, </a:t>
            </a:r>
            <a:r>
              <a:rPr lang="en-US" sz="1600" dirty="0" err="1">
                <a:latin typeface="Arial" panose="020B0604020202020204" pitchFamily="34" charset="0"/>
                <a:cs typeface="Arial" panose="020B0604020202020204" pitchFamily="34" charset="0"/>
              </a:rPr>
              <a:t>Wellframe</a:t>
            </a:r>
            <a:r>
              <a:rPr lang="en-US" sz="1600" dirty="0">
                <a:latin typeface="Arial" panose="020B0604020202020204" pitchFamily="34" charset="0"/>
                <a:cs typeface="Arial" panose="020B0604020202020204" pitchFamily="34" charset="0"/>
              </a:rPr>
              <a:t>, Find a Doctor, Perks4U and more to support your wellbeing and behavioral health needs. Log in to your member account to explore your benefits</a:t>
            </a:r>
            <a:r>
              <a:rPr lang="en-US" sz="1500" dirty="0">
                <a:latin typeface="Arial" panose="020B0604020202020204" pitchFamily="34" charset="0"/>
                <a:cs typeface="Arial" panose="020B0604020202020204" pitchFamily="34" charset="0"/>
              </a:rPr>
              <a:t>.</a:t>
            </a:r>
          </a:p>
          <a:p>
            <a:endParaRPr lang="en-US" dirty="0"/>
          </a:p>
        </p:txBody>
      </p:sp>
      <p:pic>
        <p:nvPicPr>
          <p:cNvPr id="6" name="Picture 5">
            <a:extLst>
              <a:ext uri="{FF2B5EF4-FFF2-40B4-BE49-F238E27FC236}">
                <a16:creationId xmlns:a16="http://schemas.microsoft.com/office/drawing/2014/main" id="{BF0301FD-92EB-C891-5BF2-6EF96BF8A07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00703" y="2470681"/>
            <a:ext cx="2307211" cy="2307211"/>
          </a:xfrm>
          <a:prstGeom prst="rect">
            <a:avLst/>
          </a:prstGeom>
        </p:spPr>
      </p:pic>
    </p:spTree>
    <p:extLst>
      <p:ext uri="{BB962C8B-B14F-4D97-AF65-F5344CB8AC3E}">
        <p14:creationId xmlns:p14="http://schemas.microsoft.com/office/powerpoint/2010/main" val="229774856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159</TotalTime>
  <Words>260</Words>
  <Application>Microsoft Office PowerPoint</Application>
  <PresentationFormat>Widescreen</PresentationFormat>
  <Paragraphs>20</Paragraphs>
  <Slides>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vt:i4>
      </vt:variant>
    </vt:vector>
  </HeadingPairs>
  <TitlesOfParts>
    <vt:vector size="7" baseType="lpstr">
      <vt:lpstr>Aptos</vt:lpstr>
      <vt:lpstr>Aptos Display</vt:lpstr>
      <vt:lpstr>Arial</vt:lpstr>
      <vt:lpstr>Calibri</vt:lpstr>
      <vt:lpstr>Segoe UI</vt:lpstr>
      <vt:lpstr>Office Theme</vt:lpstr>
      <vt:lpstr> </vt:lpstr>
    </vt:vector>
  </TitlesOfParts>
  <Company>Excellus BCBS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Katherine Barry</dc:creator>
  <cp:lastModifiedBy>Katherine Barry</cp:lastModifiedBy>
  <cp:revision>27</cp:revision>
  <dcterms:created xsi:type="dcterms:W3CDTF">2025-09-02T14:29:30Z</dcterms:created>
  <dcterms:modified xsi:type="dcterms:W3CDTF">2026-08-07T19:54:54Z</dcterms:modified>
</cp:coreProperties>
</file>