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31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DF23"/>
    <a:srgbClr val="0043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91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C3AB84-0E49-4AC8-A13E-59AFBE684C28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04FEE9-0B9F-4706-8B80-CB4F01F217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700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759D328-0116-B046-9B9F-7D4BEAF8D07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06473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8D551-B255-2DEF-2FCE-8D8182F81B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E67BFA-D61E-F3C2-BFD2-BE1AEAAB536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92F5EE-68FE-B539-C06B-1BA49EB4FD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E30B15-F356-70A7-93C3-AEB0CA3FA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F84875-0CE7-93EF-9DCF-8782632D1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622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9D055-30A8-BAB1-D94C-B5FCB768E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76EC2B-C96D-D681-05E9-6F822E4145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B09040-8DD4-BDB1-FFC7-DE9EF8033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06018C-6BC9-DBC8-01F6-7C98393ED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BEB0FD-3D76-4043-22D5-24D3BF1AF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6658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DB79B1E-D76B-7F43-644C-6ACBCF7A939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DD1C8C-D3D8-217D-6401-928D75093F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CA3830-641B-4269-6EE0-0AE0698D8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493D29-ADE6-4544-3BD0-6C6A73BEC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C7D39A-08A3-1EDB-C763-0052E15AF4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10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- Copy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89940" y="1825625"/>
            <a:ext cx="5253660" cy="3965575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096000" y="1825625"/>
            <a:ext cx="5257800" cy="3965575"/>
          </a:xfrm>
          <a:prstGeom prst="rect">
            <a:avLst/>
          </a:prstGeom>
        </p:spPr>
        <p:txBody>
          <a:bodyPr/>
          <a:lstStyle>
            <a:lvl1pPr>
              <a:lnSpc>
                <a:spcPct val="110000"/>
              </a:lnSpc>
              <a:spcBef>
                <a:spcPts val="1200"/>
              </a:spcBef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1353800" y="6219011"/>
            <a:ext cx="621711" cy="365125"/>
          </a:xfrm>
          <a:prstGeom prst="rect">
            <a:avLst/>
          </a:prstGeom>
        </p:spPr>
        <p:txBody>
          <a:bodyPr/>
          <a:lstStyle/>
          <a:p>
            <a:fld id="{682A1055-845A-D14A-971D-E1FB772C061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ext Placeholder 19">
            <a:extLst>
              <a:ext uri="{FF2B5EF4-FFF2-40B4-BE49-F238E27FC236}">
                <a16:creationId xmlns:a16="http://schemas.microsoft.com/office/drawing/2014/main" id="{2EBE2EBC-CADD-6B5F-568C-FE99B370102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9939" y="314266"/>
            <a:ext cx="10812122" cy="484188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1600" cap="none" spc="150" baseline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/>
              <a:t>Click to edit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706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C98BE5-D7A8-DBE6-493F-A2ED639CC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484A85-BC51-5045-A516-9C0A002864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1EEEB-272D-05E0-BE60-44A80BA282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A882D6-438C-7C26-F38B-9FC92504D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3738C-2184-7E4B-3FFE-171D91F9F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33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518953-8F60-CA65-B25A-4EEFB98E2A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068BD5-F01F-58A1-8B8C-E5E3E29C2E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4807B5-D404-715E-3539-B94D9C9D7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8393F6-7B08-8E81-3F9D-86C7B2C8E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339843-ACEB-7E24-0B06-151A98474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6812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E4BC8-F9F6-FCC3-B935-695B65AE60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38008E-33BF-87E1-F075-55A2FD971E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B3910B7-D702-ADA9-EB52-6EC9CF3CD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7A6C72-F67E-89AB-FB6B-E3C09A66EB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C3F74D-5A05-A4F5-CA22-FFC3CF896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9DD7D1-9BF5-42D6-79CD-27F74648B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8111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1A1D8D-BA95-695F-DB72-518FF56CF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544F39-D8CF-E1EF-68D4-15CE08E3C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B516DB-BCB4-E6AB-51D6-102572B6D3D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D348E7-596A-EB66-FA99-C3AE10AD9B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981734-0C17-4670-398A-4FD5EA1423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655303F-ABF1-BEBE-4577-9E56A7C2F0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581CCEC-8690-D9F9-A07F-13DAD13D3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85524E-F47C-5108-C6D6-386808E05D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10378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920AA7-831D-525B-6CDA-B83BC43AD4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0B8F937-E11B-CFAF-408F-9801D004C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2B06B7-ACE1-BC5E-F85E-9B7B5736C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1BEFDF-995D-B157-5774-1EDDEE4C9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690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6538BA-931C-5B18-BD04-07C1076B34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0EB5033-5629-3E89-4614-8C69EB6B8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0548E4-B9DE-5F5B-7150-77ACAA0C9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2153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326623-F8AB-E5CA-EE2C-C5B67FE1E8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8E66D-774F-A633-CA7D-85695F938B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7F4E94-6511-6986-FB17-FF51644769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31A130D-F7FC-8A4B-A8B2-05C99DB369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84E680-EE62-3A06-3F7A-19FBE6D8C4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84536E-688B-D1D5-143A-D0F6AB152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2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109B5-DF9F-B808-F552-105E1F93A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DA884B-0F9A-8AE9-5FA2-B0603A43EE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AE9D44-3C6A-5A1C-3B81-5E96074DC6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2910AD-27EB-B547-D8A4-350967B8CA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1830D7-D68B-F5A3-4FE0-5191BBE79F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C965FF-73AF-ACF6-0FBA-A98F69E66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7377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02B2250-26A9-52FA-54AC-566CBEDC01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D37A79-CD1A-A4EB-2B58-FBD88BAF00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999F7-6885-8F19-D2D1-82E8F14217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9304E5F-3098-436B-AE5E-5CEFF934B49C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DB7B0C-2714-7187-A979-07C307EDB1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DC4174-50F6-8CD6-2273-BD20F29117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04251E2-1284-47EB-B076-BEB7803409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249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282A67-8F02-10C4-EFBF-5D948E0EC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40" y="871800"/>
            <a:ext cx="10663860" cy="822963"/>
          </a:xfrm>
        </p:spPr>
        <p:txBody>
          <a:bodyPr>
            <a:normAutofit fontScale="90000"/>
          </a:bodyPr>
          <a:lstStyle/>
          <a:p>
            <a:br>
              <a:rPr lang="en-US" sz="3599" dirty="0"/>
            </a:br>
            <a:endParaRPr lang="en-US" sz="245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9CE7033-E4B4-2263-38BB-2F8D2405261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2042" y="-25205"/>
            <a:ext cx="11119656" cy="627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>
                <a:solidFill>
                  <a:srgbClr val="00437B"/>
                </a:solidFill>
              </a:rPr>
              <a:t>July Wellbeing Tip – Summer Safety – Top 5 Tips</a:t>
            </a:r>
          </a:p>
        </p:txBody>
      </p:sp>
      <p:pic>
        <p:nvPicPr>
          <p:cNvPr id="11" name="Picture 10" descr="A blue and yellow logo&#10;&#10;Description automatically generated">
            <a:extLst>
              <a:ext uri="{FF2B5EF4-FFF2-40B4-BE49-F238E27FC236}">
                <a16:creationId xmlns:a16="http://schemas.microsoft.com/office/drawing/2014/main" id="{7939BDC4-5758-40B0-08D9-020C4C8D80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2896" y="6346459"/>
            <a:ext cx="1266700" cy="390566"/>
          </a:xfrm>
          <a:prstGeom prst="rect">
            <a:avLst/>
          </a:prstGeom>
        </p:spPr>
      </p:pic>
      <p:sp>
        <p:nvSpPr>
          <p:cNvPr id="7" name="Frame 6">
            <a:extLst>
              <a:ext uri="{FF2B5EF4-FFF2-40B4-BE49-F238E27FC236}">
                <a16:creationId xmlns:a16="http://schemas.microsoft.com/office/drawing/2014/main" id="{CB00B537-9F57-415E-2216-1CFC143D0099}"/>
              </a:ext>
            </a:extLst>
          </p:cNvPr>
          <p:cNvSpPr/>
          <p:nvPr/>
        </p:nvSpPr>
        <p:spPr>
          <a:xfrm>
            <a:off x="9374732" y="2290495"/>
            <a:ext cx="2434864" cy="2554697"/>
          </a:xfrm>
          <a:prstGeom prst="frame">
            <a:avLst/>
          </a:prstGeom>
          <a:solidFill>
            <a:srgbClr val="D7DF23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2C82E49-ABE2-DC5D-869C-8F5D3A238CDA}"/>
              </a:ext>
            </a:extLst>
          </p:cNvPr>
          <p:cNvSpPr txBox="1"/>
          <p:nvPr/>
        </p:nvSpPr>
        <p:spPr>
          <a:xfrm>
            <a:off x="8905205" y="1283281"/>
            <a:ext cx="3275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00437B"/>
                </a:solidFill>
              </a:rPr>
              <a:t>Register for our “Sun, Fun and Summer Safety ” Webinar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95B36DC-1D7F-35AF-17BC-CE171F1919B2}"/>
              </a:ext>
            </a:extLst>
          </p:cNvPr>
          <p:cNvSpPr txBox="1"/>
          <p:nvPr/>
        </p:nvSpPr>
        <p:spPr>
          <a:xfrm>
            <a:off x="9525421" y="5132291"/>
            <a:ext cx="213205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 i="0" dirty="0">
                <a:solidFill>
                  <a:srgbClr val="00437B"/>
                </a:solidFill>
                <a:effectLst/>
                <a:latin typeface="Segoe UI" panose="020B0502040204020203" pitchFamily="34" charset="0"/>
              </a:rPr>
              <a:t>Thursday, Ju</a:t>
            </a:r>
            <a:r>
              <a:rPr lang="en-US" sz="1400" b="1" dirty="0">
                <a:solidFill>
                  <a:srgbClr val="00437B"/>
                </a:solidFill>
                <a:latin typeface="Segoe UI" panose="020B0502040204020203" pitchFamily="34" charset="0"/>
              </a:rPr>
              <a:t>ly 23</a:t>
            </a:r>
          </a:p>
          <a:p>
            <a:pPr algn="ctr"/>
            <a:r>
              <a:rPr lang="en-US" sz="1400" b="1" dirty="0">
                <a:solidFill>
                  <a:srgbClr val="00437B"/>
                </a:solidFill>
                <a:latin typeface="Segoe UI" panose="020B0502040204020203" pitchFamily="34" charset="0"/>
              </a:rPr>
              <a:t>Noon – 12:45 p.m.</a:t>
            </a:r>
            <a:endParaRPr lang="en-US" sz="1400" dirty="0">
              <a:solidFill>
                <a:srgbClr val="00437B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23C9D93-4BA7-25C6-7ED0-B6E7607DC04A}"/>
              </a:ext>
            </a:extLst>
          </p:cNvPr>
          <p:cNvSpPr txBox="1"/>
          <p:nvPr/>
        </p:nvSpPr>
        <p:spPr>
          <a:xfrm>
            <a:off x="418760" y="703552"/>
            <a:ext cx="8129186" cy="5678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ctr"/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 Hydrate consistently and cool your body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Drink water throughout the day, even if you don’t feel thirsty. Limit caffeine and alcohol, which can lead to dehydration. </a:t>
            </a:r>
          </a:p>
          <a:p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 Keep your space cool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Close the blinds on hot days to block sunlight. Open windows in the early morning or evening to let in cooler air. Use fans to circulate air—placing a bowl of ice or a damp towel in front can enhance the cooling effect </a:t>
            </a:r>
          </a:p>
          <a:p>
            <a:pPr marL="228600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fontAlgn="ctr"/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 Plan ahead and dress smart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Schedule strenuous activities for cooler times of day and take breaks in shaded areas. Wear loose, lightweight, light-colored clothing made from breathable fabrics and protect your skin with sunscreen and sun-safe accessories like hats or sunglasses.</a:t>
            </a:r>
          </a:p>
          <a:p>
            <a:pPr lvl="1"/>
            <a:endParaRPr lang="en-US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ctr"/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 Know the signs of heat exhaustion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/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Watch for heavy sweating, dizziness, nausea, headache, or confusion. Cooling down early can help prevent more serious illness. If symptoms occur, move to a cooler, shaded area, hydrate, and rest—seek medical help if symptoms worsen or don’t improve. </a:t>
            </a:r>
          </a:p>
          <a:p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fontAlgn="ctr"/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Let </a:t>
            </a:r>
            <a:r>
              <a:rPr lang="en-US" sz="15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Univera</a:t>
            </a:r>
            <a:r>
              <a:rPr lang="en-US" sz="15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Healthcare be a Resource for You!</a:t>
            </a:r>
            <a:endParaRPr lang="en-US" sz="15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28600" lvl="1">
              <a:tabLst>
                <a:tab pos="228600" algn="l"/>
              </a:tabLst>
            </a:pP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We offers tools such as Member Care Management, </a:t>
            </a:r>
            <a:r>
              <a:rPr lang="en-US" sz="1500" dirty="0" err="1">
                <a:latin typeface="Arial" panose="020B0604020202020204" pitchFamily="34" charset="0"/>
                <a:cs typeface="Arial" panose="020B0604020202020204" pitchFamily="34" charset="0"/>
              </a:rPr>
              <a:t>Wellframe</a:t>
            </a:r>
            <a:r>
              <a:rPr lang="en-US" sz="1500" dirty="0">
                <a:latin typeface="Arial" panose="020B0604020202020204" pitchFamily="34" charset="0"/>
                <a:cs typeface="Arial" panose="020B0604020202020204" pitchFamily="34" charset="0"/>
              </a:rPr>
              <a:t>, Find a Doctor, Perks4U and more to support your wellbeing and behavioral health needs. Log in to your member account to explore your benefits.</a:t>
            </a:r>
          </a:p>
          <a:p>
            <a:endParaRPr lang="en-US" dirty="0"/>
          </a:p>
        </p:txBody>
      </p:sp>
      <p:pic>
        <p:nvPicPr>
          <p:cNvPr id="5" name="Picture 4" descr="A qr code with a black and white background&#10;&#10;AI-generated content may be incorrect.">
            <a:extLst>
              <a:ext uri="{FF2B5EF4-FFF2-40B4-BE49-F238E27FC236}">
                <a16:creationId xmlns:a16="http://schemas.microsoft.com/office/drawing/2014/main" id="{1662CBE2-2D8E-3306-5B1A-62972AC3D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421" y="2501815"/>
            <a:ext cx="2132056" cy="213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7485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276</Words>
  <Application>Microsoft Office PowerPoint</Application>
  <PresentationFormat>Widescreen</PresentationFormat>
  <Paragraphs>20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Aptos Display</vt:lpstr>
      <vt:lpstr>Arial</vt:lpstr>
      <vt:lpstr>Calibri</vt:lpstr>
      <vt:lpstr>Segoe UI</vt:lpstr>
      <vt:lpstr>Office Theme</vt:lpstr>
      <vt:lpstr> </vt:lpstr>
    </vt:vector>
  </TitlesOfParts>
  <Company>Excellus BCBS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Katherine Barry</dc:creator>
  <cp:lastModifiedBy>Katherine Barry</cp:lastModifiedBy>
  <cp:revision>18</cp:revision>
  <dcterms:created xsi:type="dcterms:W3CDTF">2025-09-02T14:29:30Z</dcterms:created>
  <dcterms:modified xsi:type="dcterms:W3CDTF">2026-06-11T19:54:59Z</dcterms:modified>
</cp:coreProperties>
</file>