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310"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DF23"/>
    <a:srgbClr val="0043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1" d="100"/>
          <a:sy n="101" d="100"/>
        </p:scale>
        <p:origin x="912" y="1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C3AB84-0E49-4AC8-A13E-59AFBE684C28}" type="datetimeFigureOut">
              <a:rPr lang="en-US" smtClean="0"/>
              <a:t>6/30/2026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04FEE9-0B9F-4706-8B80-CB4F01F21796}" type="slidenum">
              <a:rPr lang="en-US" smtClean="0"/>
              <a:t>‹#›</a:t>
            </a:fld>
            <a:endParaRPr lang="en-US"/>
          </a:p>
        </p:txBody>
      </p:sp>
    </p:spTree>
    <p:extLst>
      <p:ext uri="{BB962C8B-B14F-4D97-AF65-F5344CB8AC3E}">
        <p14:creationId xmlns:p14="http://schemas.microsoft.com/office/powerpoint/2010/main" val="39927005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759D328-0116-B046-9B9F-7D4BEAF8D0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0647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8D551-B255-2DEF-2FCE-8D8182F81B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6E67BFA-D61E-F3C2-BFD2-BE1AEAAB53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92F5EE-68FE-B539-C06B-1BA49EB4FDF6}"/>
              </a:ext>
            </a:extLst>
          </p:cNvPr>
          <p:cNvSpPr>
            <a:spLocks noGrp="1"/>
          </p:cNvSpPr>
          <p:nvPr>
            <p:ph type="dt" sz="half" idx="10"/>
          </p:nvPr>
        </p:nvSpPr>
        <p:spPr/>
        <p:txBody>
          <a:bodyPr/>
          <a:lstStyle/>
          <a:p>
            <a:fld id="{39304E5F-3098-436B-AE5E-5CEFF934B49C}" type="datetimeFigureOut">
              <a:rPr lang="en-US" smtClean="0"/>
              <a:t>6/30/2026</a:t>
            </a:fld>
            <a:endParaRPr lang="en-US"/>
          </a:p>
        </p:txBody>
      </p:sp>
      <p:sp>
        <p:nvSpPr>
          <p:cNvPr id="5" name="Footer Placeholder 4">
            <a:extLst>
              <a:ext uri="{FF2B5EF4-FFF2-40B4-BE49-F238E27FC236}">
                <a16:creationId xmlns:a16="http://schemas.microsoft.com/office/drawing/2014/main" id="{94E30B15-F356-70A7-93C3-AEB0CA3FA3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F84875-0CE7-93EF-9DCF-8782632D15D1}"/>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588622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9D055-30A8-BAB1-D94C-B5FCB768E72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276EC2B-C96D-D681-05E9-6F822E4145C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B09040-8DD4-BDB1-FFC7-DE9EF803339A}"/>
              </a:ext>
            </a:extLst>
          </p:cNvPr>
          <p:cNvSpPr>
            <a:spLocks noGrp="1"/>
          </p:cNvSpPr>
          <p:nvPr>
            <p:ph type="dt" sz="half" idx="10"/>
          </p:nvPr>
        </p:nvSpPr>
        <p:spPr/>
        <p:txBody>
          <a:bodyPr/>
          <a:lstStyle/>
          <a:p>
            <a:fld id="{39304E5F-3098-436B-AE5E-5CEFF934B49C}" type="datetimeFigureOut">
              <a:rPr lang="en-US" smtClean="0"/>
              <a:t>6/30/2026</a:t>
            </a:fld>
            <a:endParaRPr lang="en-US"/>
          </a:p>
        </p:txBody>
      </p:sp>
      <p:sp>
        <p:nvSpPr>
          <p:cNvPr id="5" name="Footer Placeholder 4">
            <a:extLst>
              <a:ext uri="{FF2B5EF4-FFF2-40B4-BE49-F238E27FC236}">
                <a16:creationId xmlns:a16="http://schemas.microsoft.com/office/drawing/2014/main" id="{3B06018C-6BC9-DBC8-01F6-7C98393ED2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BEB0FD-3D76-4043-22D5-24D3BF1AFD58}"/>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684665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DB79B1E-D76B-7F43-644C-6ACBCF7A939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DD1C8C-D3D8-217D-6401-928D75093F6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CA3830-641B-4269-6EE0-0AE0698D8280}"/>
              </a:ext>
            </a:extLst>
          </p:cNvPr>
          <p:cNvSpPr>
            <a:spLocks noGrp="1"/>
          </p:cNvSpPr>
          <p:nvPr>
            <p:ph type="dt" sz="half" idx="10"/>
          </p:nvPr>
        </p:nvSpPr>
        <p:spPr/>
        <p:txBody>
          <a:bodyPr/>
          <a:lstStyle/>
          <a:p>
            <a:fld id="{39304E5F-3098-436B-AE5E-5CEFF934B49C}" type="datetimeFigureOut">
              <a:rPr lang="en-US" smtClean="0"/>
              <a:t>6/30/2026</a:t>
            </a:fld>
            <a:endParaRPr lang="en-US"/>
          </a:p>
        </p:txBody>
      </p:sp>
      <p:sp>
        <p:nvSpPr>
          <p:cNvPr id="5" name="Footer Placeholder 4">
            <a:extLst>
              <a:ext uri="{FF2B5EF4-FFF2-40B4-BE49-F238E27FC236}">
                <a16:creationId xmlns:a16="http://schemas.microsoft.com/office/drawing/2014/main" id="{71493D29-ADE6-4544-3BD0-6C6A73BEC7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C7D39A-08A3-1EDB-C763-0052E15AF4C6}"/>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53161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 Copy 2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2"/>
                </a:solidFill>
              </a:defRPr>
            </a:lvl1pPr>
          </a:lstStyle>
          <a:p>
            <a:r>
              <a:rPr lang="en-US"/>
              <a:t>Click to edit title style</a:t>
            </a:r>
          </a:p>
        </p:txBody>
      </p:sp>
      <p:sp>
        <p:nvSpPr>
          <p:cNvPr id="3" name="Content Placeholder 2"/>
          <p:cNvSpPr>
            <a:spLocks noGrp="1"/>
          </p:cNvSpPr>
          <p:nvPr>
            <p:ph sz="half" idx="1" hasCustomPrompt="1"/>
          </p:nvPr>
        </p:nvSpPr>
        <p:spPr>
          <a:xfrm>
            <a:off x="689940" y="1825625"/>
            <a:ext cx="5253660" cy="3965575"/>
          </a:xfrm>
          <a:prstGeom prst="rect">
            <a:avLst/>
          </a:prstGeom>
        </p:spPr>
        <p:txBody>
          <a:bodyPr/>
          <a:lstStyle>
            <a:lvl1pPr>
              <a:lnSpc>
                <a:spcPct val="110000"/>
              </a:lnSpc>
              <a:spcBef>
                <a:spcPts val="1200"/>
              </a:spcBef>
              <a:defRPr>
                <a:solidFill>
                  <a:schemeClr val="tx2"/>
                </a:solidFill>
              </a:defRPr>
            </a:lvl1pPr>
          </a:lstStyle>
          <a:p>
            <a:pPr lvl="0"/>
            <a:r>
              <a:rPr lang="en-US"/>
              <a:t>Click to edit text styles</a:t>
            </a:r>
          </a:p>
        </p:txBody>
      </p:sp>
      <p:sp>
        <p:nvSpPr>
          <p:cNvPr id="4" name="Content Placeholder 3"/>
          <p:cNvSpPr>
            <a:spLocks noGrp="1"/>
          </p:cNvSpPr>
          <p:nvPr>
            <p:ph sz="half" idx="2" hasCustomPrompt="1"/>
          </p:nvPr>
        </p:nvSpPr>
        <p:spPr>
          <a:xfrm>
            <a:off x="6096000" y="1825625"/>
            <a:ext cx="5257800" cy="3965575"/>
          </a:xfrm>
          <a:prstGeom prst="rect">
            <a:avLst/>
          </a:prstGeom>
        </p:spPr>
        <p:txBody>
          <a:bodyPr/>
          <a:lstStyle>
            <a:lvl1pPr>
              <a:lnSpc>
                <a:spcPct val="110000"/>
              </a:lnSpc>
              <a:spcBef>
                <a:spcPts val="1200"/>
              </a:spcBef>
              <a:defRPr>
                <a:solidFill>
                  <a:schemeClr val="tx2"/>
                </a:solidFill>
              </a:defRPr>
            </a:lvl1pPr>
          </a:lstStyle>
          <a:p>
            <a:pPr lvl="0"/>
            <a:r>
              <a:rPr lang="en-US"/>
              <a:t>Click to edit text styles</a:t>
            </a:r>
          </a:p>
        </p:txBody>
      </p:sp>
      <p:sp>
        <p:nvSpPr>
          <p:cNvPr id="7" name="Slide Number Placeholder 6"/>
          <p:cNvSpPr>
            <a:spLocks noGrp="1"/>
          </p:cNvSpPr>
          <p:nvPr>
            <p:ph type="sldNum" sz="quarter" idx="12"/>
          </p:nvPr>
        </p:nvSpPr>
        <p:spPr>
          <a:xfrm>
            <a:off x="11353800" y="6219011"/>
            <a:ext cx="621711" cy="365125"/>
          </a:xfrm>
          <a:prstGeom prst="rect">
            <a:avLst/>
          </a:prstGeom>
        </p:spPr>
        <p:txBody>
          <a:bodyPr/>
          <a:lstStyle/>
          <a:p>
            <a:fld id="{682A1055-845A-D14A-971D-E1FB772C0617}" type="slidenum">
              <a:rPr lang="en-US" smtClean="0"/>
              <a:t>‹#›</a:t>
            </a:fld>
            <a:endParaRPr lang="en-US"/>
          </a:p>
        </p:txBody>
      </p:sp>
      <p:sp>
        <p:nvSpPr>
          <p:cNvPr id="10" name="Text Placeholder 19">
            <a:extLst>
              <a:ext uri="{FF2B5EF4-FFF2-40B4-BE49-F238E27FC236}">
                <a16:creationId xmlns:a16="http://schemas.microsoft.com/office/drawing/2014/main" id="{2EBE2EBC-CADD-6B5F-568C-FE99B370102C}"/>
              </a:ext>
            </a:extLst>
          </p:cNvPr>
          <p:cNvSpPr>
            <a:spLocks noGrp="1"/>
          </p:cNvSpPr>
          <p:nvPr>
            <p:ph type="body" sz="quarter" idx="13" hasCustomPrompt="1"/>
          </p:nvPr>
        </p:nvSpPr>
        <p:spPr>
          <a:xfrm>
            <a:off x="689939" y="314266"/>
            <a:ext cx="10812122" cy="484188"/>
          </a:xfrm>
          <a:prstGeom prst="rect">
            <a:avLst/>
          </a:prstGeom>
        </p:spPr>
        <p:txBody>
          <a:bodyPr anchor="b">
            <a:normAutofit/>
          </a:bodyPr>
          <a:lstStyle>
            <a:lvl1pPr>
              <a:defRPr sz="1600" cap="none" spc="150" baseline="0">
                <a:solidFill>
                  <a:schemeClr val="tx1"/>
                </a:solidFill>
                <a:latin typeface="Calibri" panose="020F0502020204030204" pitchFamily="34" charset="0"/>
                <a:cs typeface="Calibri" panose="020F0502020204030204" pitchFamily="34" charset="0"/>
              </a:defRPr>
            </a:lvl1pPr>
          </a:lstStyle>
          <a:p>
            <a:pPr lvl="0"/>
            <a:r>
              <a:rPr lang="en-US"/>
              <a:t>Click to edit text styles</a:t>
            </a:r>
          </a:p>
        </p:txBody>
      </p:sp>
    </p:spTree>
    <p:extLst>
      <p:ext uri="{BB962C8B-B14F-4D97-AF65-F5344CB8AC3E}">
        <p14:creationId xmlns:p14="http://schemas.microsoft.com/office/powerpoint/2010/main" val="3307064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98BE5-D7A8-DBE6-493F-A2ED639CCA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8484A85-BC51-5045-A516-9C0A0028645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71EEEB-272D-05E0-BE60-44A80BA282F4}"/>
              </a:ext>
            </a:extLst>
          </p:cNvPr>
          <p:cNvSpPr>
            <a:spLocks noGrp="1"/>
          </p:cNvSpPr>
          <p:nvPr>
            <p:ph type="dt" sz="half" idx="10"/>
          </p:nvPr>
        </p:nvSpPr>
        <p:spPr/>
        <p:txBody>
          <a:bodyPr/>
          <a:lstStyle/>
          <a:p>
            <a:fld id="{39304E5F-3098-436B-AE5E-5CEFF934B49C}" type="datetimeFigureOut">
              <a:rPr lang="en-US" smtClean="0"/>
              <a:t>6/30/2026</a:t>
            </a:fld>
            <a:endParaRPr lang="en-US"/>
          </a:p>
        </p:txBody>
      </p:sp>
      <p:sp>
        <p:nvSpPr>
          <p:cNvPr id="5" name="Footer Placeholder 4">
            <a:extLst>
              <a:ext uri="{FF2B5EF4-FFF2-40B4-BE49-F238E27FC236}">
                <a16:creationId xmlns:a16="http://schemas.microsoft.com/office/drawing/2014/main" id="{A1A882D6-438C-7C26-F38B-9FC92504DE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A3738C-2184-7E4B-3FFE-171D91F9FD2E}"/>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1675333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18953-8F60-CA65-B25A-4EEFB98E2A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2068BD5-F01F-58A1-8B8C-E5E3E29C2EA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4807B5-D404-715E-3539-B94D9C9D78E0}"/>
              </a:ext>
            </a:extLst>
          </p:cNvPr>
          <p:cNvSpPr>
            <a:spLocks noGrp="1"/>
          </p:cNvSpPr>
          <p:nvPr>
            <p:ph type="dt" sz="half" idx="10"/>
          </p:nvPr>
        </p:nvSpPr>
        <p:spPr/>
        <p:txBody>
          <a:bodyPr/>
          <a:lstStyle/>
          <a:p>
            <a:fld id="{39304E5F-3098-436B-AE5E-5CEFF934B49C}" type="datetimeFigureOut">
              <a:rPr lang="en-US" smtClean="0"/>
              <a:t>6/30/2026</a:t>
            </a:fld>
            <a:endParaRPr lang="en-US"/>
          </a:p>
        </p:txBody>
      </p:sp>
      <p:sp>
        <p:nvSpPr>
          <p:cNvPr id="5" name="Footer Placeholder 4">
            <a:extLst>
              <a:ext uri="{FF2B5EF4-FFF2-40B4-BE49-F238E27FC236}">
                <a16:creationId xmlns:a16="http://schemas.microsoft.com/office/drawing/2014/main" id="{248393F6-7B08-8E81-3F9D-86C7B2C8EA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339843-ACEB-7E24-0B06-151A98474152}"/>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3323681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E4BC8-F9F6-FCC3-B935-695B65AE60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38008E-33BF-87E1-F075-55A2FD971EC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B3910B7-D702-ADA9-EB52-6EC9CF3CDAF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D7A6C72-F67E-89AB-FB6B-E3C09A66EBD3}"/>
              </a:ext>
            </a:extLst>
          </p:cNvPr>
          <p:cNvSpPr>
            <a:spLocks noGrp="1"/>
          </p:cNvSpPr>
          <p:nvPr>
            <p:ph type="dt" sz="half" idx="10"/>
          </p:nvPr>
        </p:nvSpPr>
        <p:spPr/>
        <p:txBody>
          <a:bodyPr/>
          <a:lstStyle/>
          <a:p>
            <a:fld id="{39304E5F-3098-436B-AE5E-5CEFF934B49C}" type="datetimeFigureOut">
              <a:rPr lang="en-US" smtClean="0"/>
              <a:t>6/30/2026</a:t>
            </a:fld>
            <a:endParaRPr lang="en-US"/>
          </a:p>
        </p:txBody>
      </p:sp>
      <p:sp>
        <p:nvSpPr>
          <p:cNvPr id="6" name="Footer Placeholder 5">
            <a:extLst>
              <a:ext uri="{FF2B5EF4-FFF2-40B4-BE49-F238E27FC236}">
                <a16:creationId xmlns:a16="http://schemas.microsoft.com/office/drawing/2014/main" id="{A2C3F74D-5A05-A4F5-CA22-FFC3CF8968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9DD7D1-9BF5-42D6-79CD-27F74648BCB2}"/>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332811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A1D8D-BA95-695F-DB72-518FF56CF36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9544F39-D8CF-E1EF-68D4-15CE08E3C3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4B516DB-BCB4-E6AB-51D6-102572B6D3D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CD348E7-596A-EB66-FA99-C3AE10AD9B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981734-0C17-4670-398A-4FD5EA1423B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655303F-ABF1-BEBE-4577-9E56A7C2F027}"/>
              </a:ext>
            </a:extLst>
          </p:cNvPr>
          <p:cNvSpPr>
            <a:spLocks noGrp="1"/>
          </p:cNvSpPr>
          <p:nvPr>
            <p:ph type="dt" sz="half" idx="10"/>
          </p:nvPr>
        </p:nvSpPr>
        <p:spPr/>
        <p:txBody>
          <a:bodyPr/>
          <a:lstStyle/>
          <a:p>
            <a:fld id="{39304E5F-3098-436B-AE5E-5CEFF934B49C}" type="datetimeFigureOut">
              <a:rPr lang="en-US" smtClean="0"/>
              <a:t>6/30/2026</a:t>
            </a:fld>
            <a:endParaRPr lang="en-US"/>
          </a:p>
        </p:txBody>
      </p:sp>
      <p:sp>
        <p:nvSpPr>
          <p:cNvPr id="8" name="Footer Placeholder 7">
            <a:extLst>
              <a:ext uri="{FF2B5EF4-FFF2-40B4-BE49-F238E27FC236}">
                <a16:creationId xmlns:a16="http://schemas.microsoft.com/office/drawing/2014/main" id="{E581CCEC-8690-D9F9-A07F-13DAD13D346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85524E-F47C-5108-C6D6-386808E05DA0}"/>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881037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20AA7-831D-525B-6CDA-B83BC43AD4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0B8F937-E11B-CFAF-408F-9801D004C24B}"/>
              </a:ext>
            </a:extLst>
          </p:cNvPr>
          <p:cNvSpPr>
            <a:spLocks noGrp="1"/>
          </p:cNvSpPr>
          <p:nvPr>
            <p:ph type="dt" sz="half" idx="10"/>
          </p:nvPr>
        </p:nvSpPr>
        <p:spPr/>
        <p:txBody>
          <a:bodyPr/>
          <a:lstStyle/>
          <a:p>
            <a:fld id="{39304E5F-3098-436B-AE5E-5CEFF934B49C}" type="datetimeFigureOut">
              <a:rPr lang="en-US" smtClean="0"/>
              <a:t>6/30/2026</a:t>
            </a:fld>
            <a:endParaRPr lang="en-US"/>
          </a:p>
        </p:txBody>
      </p:sp>
      <p:sp>
        <p:nvSpPr>
          <p:cNvPr id="4" name="Footer Placeholder 3">
            <a:extLst>
              <a:ext uri="{FF2B5EF4-FFF2-40B4-BE49-F238E27FC236}">
                <a16:creationId xmlns:a16="http://schemas.microsoft.com/office/drawing/2014/main" id="{912B06B7-ACE1-BC5E-F85E-9B7B5736C3C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21BEFDF-995D-B157-5774-1EDDEE4C92A0}"/>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4036690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D6538BA-931C-5B18-BD04-07C1076B34EF}"/>
              </a:ext>
            </a:extLst>
          </p:cNvPr>
          <p:cNvSpPr>
            <a:spLocks noGrp="1"/>
          </p:cNvSpPr>
          <p:nvPr>
            <p:ph type="dt" sz="half" idx="10"/>
          </p:nvPr>
        </p:nvSpPr>
        <p:spPr/>
        <p:txBody>
          <a:bodyPr/>
          <a:lstStyle/>
          <a:p>
            <a:fld id="{39304E5F-3098-436B-AE5E-5CEFF934B49C}" type="datetimeFigureOut">
              <a:rPr lang="en-US" smtClean="0"/>
              <a:t>6/30/2026</a:t>
            </a:fld>
            <a:endParaRPr lang="en-US"/>
          </a:p>
        </p:txBody>
      </p:sp>
      <p:sp>
        <p:nvSpPr>
          <p:cNvPr id="3" name="Footer Placeholder 2">
            <a:extLst>
              <a:ext uri="{FF2B5EF4-FFF2-40B4-BE49-F238E27FC236}">
                <a16:creationId xmlns:a16="http://schemas.microsoft.com/office/drawing/2014/main" id="{C0EB5033-5629-3E89-4614-8C69EB6B85C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A0548E4-B9DE-5F5B-7150-77ACAA0C916B}"/>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799215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26623-F8AB-E5CA-EE2C-C5B67FE1E8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8F8E66D-774F-A633-CA7D-85695F938B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F7F4E94-6511-6986-FB17-FF51644769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1A130D-F7FC-8A4B-A8B2-05C99DB369F6}"/>
              </a:ext>
            </a:extLst>
          </p:cNvPr>
          <p:cNvSpPr>
            <a:spLocks noGrp="1"/>
          </p:cNvSpPr>
          <p:nvPr>
            <p:ph type="dt" sz="half" idx="10"/>
          </p:nvPr>
        </p:nvSpPr>
        <p:spPr/>
        <p:txBody>
          <a:bodyPr/>
          <a:lstStyle/>
          <a:p>
            <a:fld id="{39304E5F-3098-436B-AE5E-5CEFF934B49C}" type="datetimeFigureOut">
              <a:rPr lang="en-US" smtClean="0"/>
              <a:t>6/30/2026</a:t>
            </a:fld>
            <a:endParaRPr lang="en-US"/>
          </a:p>
        </p:txBody>
      </p:sp>
      <p:sp>
        <p:nvSpPr>
          <p:cNvPr id="6" name="Footer Placeholder 5">
            <a:extLst>
              <a:ext uri="{FF2B5EF4-FFF2-40B4-BE49-F238E27FC236}">
                <a16:creationId xmlns:a16="http://schemas.microsoft.com/office/drawing/2014/main" id="{B084E680-EE62-3A06-3F7A-19FBE6D8C4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84536E-688B-D1D5-143A-D0F6AB152FDD}"/>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414112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109B5-DF9F-B808-F552-105E1F93A6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5DA884B-0F9A-8AE9-5FA2-B0603A43EE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1AE9D44-3C6A-5A1C-3B81-5E96074DC6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2910AD-27EB-B547-D8A4-350967B8CAA0}"/>
              </a:ext>
            </a:extLst>
          </p:cNvPr>
          <p:cNvSpPr>
            <a:spLocks noGrp="1"/>
          </p:cNvSpPr>
          <p:nvPr>
            <p:ph type="dt" sz="half" idx="10"/>
          </p:nvPr>
        </p:nvSpPr>
        <p:spPr/>
        <p:txBody>
          <a:bodyPr/>
          <a:lstStyle/>
          <a:p>
            <a:fld id="{39304E5F-3098-436B-AE5E-5CEFF934B49C}" type="datetimeFigureOut">
              <a:rPr lang="en-US" smtClean="0"/>
              <a:t>6/30/2026</a:t>
            </a:fld>
            <a:endParaRPr lang="en-US"/>
          </a:p>
        </p:txBody>
      </p:sp>
      <p:sp>
        <p:nvSpPr>
          <p:cNvPr id="6" name="Footer Placeholder 5">
            <a:extLst>
              <a:ext uri="{FF2B5EF4-FFF2-40B4-BE49-F238E27FC236}">
                <a16:creationId xmlns:a16="http://schemas.microsoft.com/office/drawing/2014/main" id="{1B1830D7-D68B-F5A3-4FE0-5191BBE79F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C965FF-73AF-ACF6-0FBA-A98F69E66985}"/>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1747377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2B2250-26A9-52FA-54AC-566CBEDC01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D37A79-CD1A-A4EB-2B58-FBD88BAF00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C999F7-6885-8F19-D2D1-82E8F14217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9304E5F-3098-436B-AE5E-5CEFF934B49C}" type="datetimeFigureOut">
              <a:rPr lang="en-US" smtClean="0"/>
              <a:t>6/30/2026</a:t>
            </a:fld>
            <a:endParaRPr lang="en-US"/>
          </a:p>
        </p:txBody>
      </p:sp>
      <p:sp>
        <p:nvSpPr>
          <p:cNvPr id="5" name="Footer Placeholder 4">
            <a:extLst>
              <a:ext uri="{FF2B5EF4-FFF2-40B4-BE49-F238E27FC236}">
                <a16:creationId xmlns:a16="http://schemas.microsoft.com/office/drawing/2014/main" id="{EEDB7B0C-2714-7187-A979-07C307EDB1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2DC4174-50F6-8CD6-2273-BD20F29117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04251E2-1284-47EB-B076-BEB780340901}" type="slidenum">
              <a:rPr lang="en-US" smtClean="0"/>
              <a:t>‹#›</a:t>
            </a:fld>
            <a:endParaRPr lang="en-US"/>
          </a:p>
        </p:txBody>
      </p:sp>
    </p:spTree>
    <p:extLst>
      <p:ext uri="{BB962C8B-B14F-4D97-AF65-F5344CB8AC3E}">
        <p14:creationId xmlns:p14="http://schemas.microsoft.com/office/powerpoint/2010/main" val="37032491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82A67-8F02-10C4-EFBF-5D948E0ECD23}"/>
              </a:ext>
            </a:extLst>
          </p:cNvPr>
          <p:cNvSpPr>
            <a:spLocks noGrp="1"/>
          </p:cNvSpPr>
          <p:nvPr>
            <p:ph type="title"/>
          </p:nvPr>
        </p:nvSpPr>
        <p:spPr>
          <a:xfrm>
            <a:off x="689940" y="871800"/>
            <a:ext cx="10663860" cy="822963"/>
          </a:xfrm>
        </p:spPr>
        <p:txBody>
          <a:bodyPr>
            <a:normAutofit fontScale="90000"/>
          </a:bodyPr>
          <a:lstStyle/>
          <a:p>
            <a:br>
              <a:rPr lang="en-US" sz="3599" dirty="0"/>
            </a:br>
            <a:endParaRPr lang="en-US" sz="2450" dirty="0"/>
          </a:p>
        </p:txBody>
      </p:sp>
      <p:sp>
        <p:nvSpPr>
          <p:cNvPr id="8" name="Text Placeholder 7">
            <a:extLst>
              <a:ext uri="{FF2B5EF4-FFF2-40B4-BE49-F238E27FC236}">
                <a16:creationId xmlns:a16="http://schemas.microsoft.com/office/drawing/2014/main" id="{69CE7033-E4B4-2263-38BB-2F8D24052613}"/>
              </a:ext>
            </a:extLst>
          </p:cNvPr>
          <p:cNvSpPr>
            <a:spLocks noGrp="1"/>
          </p:cNvSpPr>
          <p:nvPr>
            <p:ph type="body" sz="quarter" idx="13"/>
          </p:nvPr>
        </p:nvSpPr>
        <p:spPr>
          <a:xfrm>
            <a:off x="462042" y="-25205"/>
            <a:ext cx="11119656" cy="627987"/>
          </a:xfrm>
        </p:spPr>
        <p:txBody>
          <a:bodyPr>
            <a:noAutofit/>
          </a:bodyPr>
          <a:lstStyle/>
          <a:p>
            <a:pPr marL="0" indent="0">
              <a:buNone/>
            </a:pPr>
            <a:r>
              <a:rPr lang="en-US" sz="2800" b="1" dirty="0">
                <a:solidFill>
                  <a:srgbClr val="00437B"/>
                </a:solidFill>
              </a:rPr>
              <a:t>August Wellbeing Tip </a:t>
            </a:r>
            <a:r>
              <a:rPr lang="en-US" sz="2800" b="1">
                <a:solidFill>
                  <a:srgbClr val="00437B"/>
                </a:solidFill>
              </a:rPr>
              <a:t>– Gearing Up For Fall </a:t>
            </a:r>
            <a:r>
              <a:rPr lang="en-US" sz="2800" b="1" dirty="0">
                <a:solidFill>
                  <a:srgbClr val="00437B"/>
                </a:solidFill>
              </a:rPr>
              <a:t>– Top 5 Tips</a:t>
            </a:r>
          </a:p>
        </p:txBody>
      </p:sp>
      <p:pic>
        <p:nvPicPr>
          <p:cNvPr id="11" name="Picture 10" descr="A blue and yellow logo&#10;&#10;Description automatically generated">
            <a:extLst>
              <a:ext uri="{FF2B5EF4-FFF2-40B4-BE49-F238E27FC236}">
                <a16:creationId xmlns:a16="http://schemas.microsoft.com/office/drawing/2014/main" id="{7939BDC4-5758-40B0-08D9-020C4C8D80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2896" y="6346459"/>
            <a:ext cx="1266700" cy="390566"/>
          </a:xfrm>
          <a:prstGeom prst="rect">
            <a:avLst/>
          </a:prstGeom>
        </p:spPr>
      </p:pic>
      <p:sp>
        <p:nvSpPr>
          <p:cNvPr id="7" name="Frame 6">
            <a:extLst>
              <a:ext uri="{FF2B5EF4-FFF2-40B4-BE49-F238E27FC236}">
                <a16:creationId xmlns:a16="http://schemas.microsoft.com/office/drawing/2014/main" id="{CB00B537-9F57-415E-2216-1CFC143D0099}"/>
              </a:ext>
            </a:extLst>
          </p:cNvPr>
          <p:cNvSpPr/>
          <p:nvPr/>
        </p:nvSpPr>
        <p:spPr>
          <a:xfrm>
            <a:off x="9306560" y="2290495"/>
            <a:ext cx="2503036" cy="2667585"/>
          </a:xfrm>
          <a:prstGeom prst="frame">
            <a:avLst/>
          </a:prstGeom>
          <a:solidFill>
            <a:srgbClr val="D7DF23"/>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TextBox 8">
            <a:extLst>
              <a:ext uri="{FF2B5EF4-FFF2-40B4-BE49-F238E27FC236}">
                <a16:creationId xmlns:a16="http://schemas.microsoft.com/office/drawing/2014/main" id="{A2C82E49-ABE2-DC5D-869C-8F5D3A238CDA}"/>
              </a:ext>
            </a:extLst>
          </p:cNvPr>
          <p:cNvSpPr txBox="1"/>
          <p:nvPr/>
        </p:nvSpPr>
        <p:spPr>
          <a:xfrm>
            <a:off x="8916619" y="1232175"/>
            <a:ext cx="3275381" cy="954107"/>
          </a:xfrm>
          <a:prstGeom prst="rect">
            <a:avLst/>
          </a:prstGeom>
          <a:noFill/>
        </p:spPr>
        <p:txBody>
          <a:bodyPr wrap="square" rtlCol="0">
            <a:spAutoFit/>
          </a:bodyPr>
          <a:lstStyle/>
          <a:p>
            <a:pPr algn="ctr"/>
            <a:r>
              <a:rPr lang="en-US" b="1" dirty="0">
                <a:solidFill>
                  <a:srgbClr val="00437B"/>
                </a:solidFill>
              </a:rPr>
              <a:t>Register for our “Falling into wellness: Preparing for a healthy season ” Webinar </a:t>
            </a:r>
          </a:p>
        </p:txBody>
      </p:sp>
      <p:sp>
        <p:nvSpPr>
          <p:cNvPr id="4" name="TextBox 3">
            <a:extLst>
              <a:ext uri="{FF2B5EF4-FFF2-40B4-BE49-F238E27FC236}">
                <a16:creationId xmlns:a16="http://schemas.microsoft.com/office/drawing/2014/main" id="{395B36DC-1D7F-35AF-17BC-CE171F1919B2}"/>
              </a:ext>
            </a:extLst>
          </p:cNvPr>
          <p:cNvSpPr txBox="1"/>
          <p:nvPr/>
        </p:nvSpPr>
        <p:spPr>
          <a:xfrm>
            <a:off x="9525421" y="5132291"/>
            <a:ext cx="2132056" cy="584775"/>
          </a:xfrm>
          <a:prstGeom prst="rect">
            <a:avLst/>
          </a:prstGeom>
          <a:noFill/>
        </p:spPr>
        <p:txBody>
          <a:bodyPr wrap="square">
            <a:spAutoFit/>
          </a:bodyPr>
          <a:lstStyle/>
          <a:p>
            <a:pPr algn="ctr"/>
            <a:r>
              <a:rPr lang="en-US" sz="1600" b="1" i="0" dirty="0">
                <a:solidFill>
                  <a:srgbClr val="00437B"/>
                </a:solidFill>
                <a:effectLst/>
                <a:latin typeface="Segoe UI" panose="020B0502040204020203" pitchFamily="34" charset="0"/>
              </a:rPr>
              <a:t>Tuesday, August 18</a:t>
            </a:r>
            <a:endParaRPr lang="en-US" sz="1600" b="1" dirty="0">
              <a:solidFill>
                <a:srgbClr val="00437B"/>
              </a:solidFill>
              <a:latin typeface="Segoe UI" panose="020B0502040204020203" pitchFamily="34" charset="0"/>
            </a:endParaRPr>
          </a:p>
          <a:p>
            <a:pPr algn="ctr"/>
            <a:r>
              <a:rPr lang="en-US" sz="1600" b="1" dirty="0">
                <a:solidFill>
                  <a:srgbClr val="00437B"/>
                </a:solidFill>
                <a:latin typeface="Segoe UI" panose="020B0502040204020203" pitchFamily="34" charset="0"/>
              </a:rPr>
              <a:t>Noon – 12:45 p.m.</a:t>
            </a:r>
            <a:endParaRPr lang="en-US" sz="1600" dirty="0">
              <a:solidFill>
                <a:srgbClr val="00437B"/>
              </a:solidFill>
            </a:endParaRPr>
          </a:p>
        </p:txBody>
      </p:sp>
      <p:sp>
        <p:nvSpPr>
          <p:cNvPr id="12" name="TextBox 11">
            <a:extLst>
              <a:ext uri="{FF2B5EF4-FFF2-40B4-BE49-F238E27FC236}">
                <a16:creationId xmlns:a16="http://schemas.microsoft.com/office/drawing/2014/main" id="{123C9D93-4BA7-25C6-7ED0-B6E7607DC04A}"/>
              </a:ext>
            </a:extLst>
          </p:cNvPr>
          <p:cNvSpPr txBox="1"/>
          <p:nvPr/>
        </p:nvSpPr>
        <p:spPr>
          <a:xfrm>
            <a:off x="418760" y="703552"/>
            <a:ext cx="8129186" cy="5786199"/>
          </a:xfrm>
          <a:prstGeom prst="rect">
            <a:avLst/>
          </a:prstGeom>
          <a:noFill/>
        </p:spPr>
        <p:txBody>
          <a:bodyPr wrap="square" rtlCol="0">
            <a:spAutoFit/>
          </a:bodyPr>
          <a:lstStyle/>
          <a:p>
            <a:pPr fontAlgn="ctr"/>
            <a:r>
              <a:rPr lang="en-US" sz="1600" b="1" dirty="0">
                <a:solidFill>
                  <a:srgbClr val="0070C0"/>
                </a:solidFill>
                <a:latin typeface="Arial" panose="020B0604020202020204" pitchFamily="34" charset="0"/>
                <a:cs typeface="Arial" panose="020B0604020202020204" pitchFamily="34" charset="0"/>
              </a:rPr>
              <a:t>1. Stay current on vaccines and preventive care</a:t>
            </a:r>
            <a:endParaRPr lang="en-US" sz="1600" dirty="0">
              <a:solidFill>
                <a:srgbClr val="0070C0"/>
              </a:solidFill>
              <a:latin typeface="Arial" panose="020B0604020202020204" pitchFamily="34" charset="0"/>
              <a:cs typeface="Arial" panose="020B0604020202020204" pitchFamily="34" charset="0"/>
            </a:endParaRPr>
          </a:p>
          <a:p>
            <a:pPr marL="233363" lvl="1" fontAlgn="ctr"/>
            <a:r>
              <a:rPr lang="en-US" sz="1600" dirty="0">
                <a:latin typeface="Arial" panose="020B0604020202020204" pitchFamily="34" charset="0"/>
                <a:cs typeface="Arial" panose="020B0604020202020204" pitchFamily="34" charset="0"/>
              </a:rPr>
              <a:t>Seasonal vaccines, like the flu shot, can reduce your risk of illness and help protect your community. Staying up to date on routine preventive care for you and your family helps support overall health and can catch potential concerns early.</a:t>
            </a:r>
          </a:p>
          <a:p>
            <a:endParaRPr lang="en-US" sz="1600" dirty="0">
              <a:solidFill>
                <a:srgbClr val="0070C0"/>
              </a:solidFill>
              <a:latin typeface="Arial" panose="020B0604020202020204" pitchFamily="34" charset="0"/>
              <a:cs typeface="Arial" panose="020B0604020202020204" pitchFamily="34" charset="0"/>
            </a:endParaRPr>
          </a:p>
          <a:p>
            <a:pPr fontAlgn="ctr"/>
            <a:r>
              <a:rPr lang="en-US" sz="1600" b="1" dirty="0">
                <a:solidFill>
                  <a:srgbClr val="0070C0"/>
                </a:solidFill>
                <a:latin typeface="Arial" panose="020B0604020202020204" pitchFamily="34" charset="0"/>
                <a:cs typeface="Arial" panose="020B0604020202020204" pitchFamily="34" charset="0"/>
              </a:rPr>
              <a:t>2. Make sleep a priority</a:t>
            </a:r>
            <a:endParaRPr lang="en-US" sz="1600" dirty="0">
              <a:solidFill>
                <a:srgbClr val="0070C0"/>
              </a:solidFill>
              <a:latin typeface="Arial" panose="020B0604020202020204" pitchFamily="34" charset="0"/>
              <a:cs typeface="Arial" panose="020B0604020202020204" pitchFamily="34" charset="0"/>
            </a:endParaRPr>
          </a:p>
          <a:p>
            <a:pPr marL="233363" fontAlgn="ctr">
              <a:tabLst>
                <a:tab pos="341313" algn="l"/>
              </a:tabLst>
            </a:pPr>
            <a:r>
              <a:rPr lang="en-US" sz="1600" dirty="0">
                <a:latin typeface="Arial" panose="020B0604020202020204" pitchFamily="34" charset="0"/>
                <a:cs typeface="Arial" panose="020B0604020202020204" pitchFamily="34" charset="0"/>
              </a:rPr>
              <a:t>Busy schedules can cut into rest, but sleep is essential for a strong immune system and overall wellbeing. Aim for consistent bedtimes and routines.</a:t>
            </a:r>
          </a:p>
          <a:p>
            <a:pPr marL="228600" lvl="1"/>
            <a:r>
              <a:rPr lang="en-US" sz="1600" dirty="0">
                <a:latin typeface="Arial" panose="020B0604020202020204" pitchFamily="34" charset="0"/>
                <a:cs typeface="Arial" panose="020B0604020202020204" pitchFamily="34" charset="0"/>
              </a:rPr>
              <a:t> </a:t>
            </a:r>
          </a:p>
          <a:p>
            <a:pPr fontAlgn="ctr"/>
            <a:r>
              <a:rPr lang="en-US" sz="1600" b="1" dirty="0">
                <a:solidFill>
                  <a:srgbClr val="0070C0"/>
                </a:solidFill>
                <a:latin typeface="Arial" panose="020B0604020202020204" pitchFamily="34" charset="0"/>
                <a:cs typeface="Arial" panose="020B0604020202020204" pitchFamily="34" charset="0"/>
              </a:rPr>
              <a:t>3. Adjust to new routine proactively</a:t>
            </a:r>
            <a:endParaRPr lang="en-US" sz="1600" dirty="0">
              <a:solidFill>
                <a:srgbClr val="0070C0"/>
              </a:solidFill>
              <a:latin typeface="Arial" panose="020B0604020202020204" pitchFamily="34" charset="0"/>
              <a:cs typeface="Arial" panose="020B0604020202020204" pitchFamily="34" charset="0"/>
            </a:endParaRPr>
          </a:p>
          <a:p>
            <a:pPr marL="228600" lvl="1"/>
            <a:r>
              <a:rPr lang="en-US" sz="1600" dirty="0">
                <a:latin typeface="Arial" panose="020B0604020202020204" pitchFamily="34" charset="0"/>
                <a:cs typeface="Arial" panose="020B0604020202020204" pitchFamily="34" charset="0"/>
              </a:rPr>
              <a:t>The back-to-school season can bring </a:t>
            </a:r>
            <a:r>
              <a:rPr lang="en-US" sz="1600">
                <a:latin typeface="Arial" panose="020B0604020202020204" pitchFamily="34" charset="0"/>
                <a:cs typeface="Arial" panose="020B0604020202020204" pitchFamily="34" charset="0"/>
              </a:rPr>
              <a:t>big changes. </a:t>
            </a:r>
            <a:r>
              <a:rPr lang="en-US" sz="1600" dirty="0">
                <a:latin typeface="Arial" panose="020B0604020202020204" pitchFamily="34" charset="0"/>
                <a:cs typeface="Arial" panose="020B0604020202020204" pitchFamily="34" charset="0"/>
              </a:rPr>
              <a:t>Gradually shifting sleep schedules, planning morning and evening routines, and building in time for homework, meals, and downtime can help ease the transition.</a:t>
            </a:r>
          </a:p>
          <a:p>
            <a:pPr lvl="1"/>
            <a:endParaRPr lang="en-US" sz="1600" dirty="0">
              <a:latin typeface="Arial" panose="020B0604020202020204" pitchFamily="34" charset="0"/>
              <a:cs typeface="Arial" panose="020B0604020202020204" pitchFamily="34" charset="0"/>
            </a:endParaRPr>
          </a:p>
          <a:p>
            <a:pPr fontAlgn="ctr"/>
            <a:r>
              <a:rPr lang="en-US" sz="1600" b="1" dirty="0">
                <a:solidFill>
                  <a:srgbClr val="0070C0"/>
                </a:solidFill>
                <a:latin typeface="Arial" panose="020B0604020202020204" pitchFamily="34" charset="0"/>
                <a:cs typeface="Arial" panose="020B0604020202020204" pitchFamily="34" charset="0"/>
              </a:rPr>
              <a:t>4. Support mental wellbeing</a:t>
            </a:r>
            <a:endParaRPr lang="en-US" sz="1600" dirty="0">
              <a:solidFill>
                <a:srgbClr val="0070C0"/>
              </a:solidFill>
              <a:latin typeface="Arial" panose="020B0604020202020204" pitchFamily="34" charset="0"/>
              <a:cs typeface="Arial" panose="020B0604020202020204" pitchFamily="34" charset="0"/>
            </a:endParaRPr>
          </a:p>
          <a:p>
            <a:pPr marL="233363" lvl="1"/>
            <a:r>
              <a:rPr lang="en-US" sz="1600" dirty="0">
                <a:latin typeface="Arial" panose="020B0604020202020204" pitchFamily="34" charset="0"/>
                <a:cs typeface="Arial" panose="020B0604020202020204" pitchFamily="34" charset="0"/>
              </a:rPr>
              <a:t>As days begin to shorten, it’s important to check in with yourself and your family. Make time for activities that boost mood, encourage connection, and provide balance. </a:t>
            </a:r>
          </a:p>
          <a:p>
            <a:r>
              <a:rPr lang="en-US" sz="1600" dirty="0">
                <a:latin typeface="Arial" panose="020B0604020202020204" pitchFamily="34" charset="0"/>
                <a:cs typeface="Arial" panose="020B0604020202020204" pitchFamily="34" charset="0"/>
              </a:rPr>
              <a:t> </a:t>
            </a:r>
          </a:p>
          <a:p>
            <a:pPr fontAlgn="ctr"/>
            <a:r>
              <a:rPr lang="en-US" sz="1600" b="1" dirty="0">
                <a:solidFill>
                  <a:srgbClr val="0070C0"/>
                </a:solidFill>
                <a:latin typeface="Arial" panose="020B0604020202020204" pitchFamily="34" charset="0"/>
                <a:cs typeface="Arial" panose="020B0604020202020204" pitchFamily="34" charset="0"/>
              </a:rPr>
              <a:t>5. Let </a:t>
            </a:r>
            <a:r>
              <a:rPr lang="en-US" sz="1600" b="1" dirty="0" err="1">
                <a:solidFill>
                  <a:srgbClr val="0070C0"/>
                </a:solidFill>
                <a:latin typeface="Arial" panose="020B0604020202020204" pitchFamily="34" charset="0"/>
                <a:cs typeface="Arial" panose="020B0604020202020204" pitchFamily="34" charset="0"/>
              </a:rPr>
              <a:t>Univera</a:t>
            </a:r>
            <a:r>
              <a:rPr lang="en-US" sz="1600" b="1" dirty="0">
                <a:solidFill>
                  <a:srgbClr val="0070C0"/>
                </a:solidFill>
                <a:latin typeface="Arial" panose="020B0604020202020204" pitchFamily="34" charset="0"/>
                <a:cs typeface="Arial" panose="020B0604020202020204" pitchFamily="34" charset="0"/>
              </a:rPr>
              <a:t> Healthcare be a Resource for You!</a:t>
            </a:r>
            <a:endParaRPr lang="en-US" sz="1600" dirty="0">
              <a:solidFill>
                <a:srgbClr val="0070C0"/>
              </a:solidFill>
              <a:latin typeface="Arial" panose="020B0604020202020204" pitchFamily="34" charset="0"/>
              <a:cs typeface="Arial" panose="020B0604020202020204" pitchFamily="34" charset="0"/>
            </a:endParaRPr>
          </a:p>
          <a:p>
            <a:pPr marL="228600" lvl="1">
              <a:tabLst>
                <a:tab pos="228600" algn="l"/>
              </a:tabLst>
            </a:pPr>
            <a:r>
              <a:rPr lang="en-US" sz="1600" dirty="0">
                <a:latin typeface="Arial" panose="020B0604020202020204" pitchFamily="34" charset="0"/>
                <a:cs typeface="Arial" panose="020B0604020202020204" pitchFamily="34" charset="0"/>
              </a:rPr>
              <a:t>We offers tools such as Member Care Management, </a:t>
            </a:r>
            <a:r>
              <a:rPr lang="en-US" sz="1600" dirty="0" err="1">
                <a:latin typeface="Arial" panose="020B0604020202020204" pitchFamily="34" charset="0"/>
                <a:cs typeface="Arial" panose="020B0604020202020204" pitchFamily="34" charset="0"/>
              </a:rPr>
              <a:t>Wellframe</a:t>
            </a:r>
            <a:r>
              <a:rPr lang="en-US" sz="1600" dirty="0">
                <a:latin typeface="Arial" panose="020B0604020202020204" pitchFamily="34" charset="0"/>
                <a:cs typeface="Arial" panose="020B0604020202020204" pitchFamily="34" charset="0"/>
              </a:rPr>
              <a:t>, Find a Doctor, Perks4U and more to support your wellbeing and behavioral health needs. Log in to your member account to explore your benefits</a:t>
            </a:r>
            <a:r>
              <a:rPr lang="en-US" sz="1500" dirty="0">
                <a:latin typeface="Arial" panose="020B0604020202020204" pitchFamily="34" charset="0"/>
                <a:cs typeface="Arial" panose="020B0604020202020204" pitchFamily="34" charset="0"/>
              </a:rPr>
              <a:t>.</a:t>
            </a:r>
          </a:p>
          <a:p>
            <a:endParaRPr lang="en-US" dirty="0"/>
          </a:p>
        </p:txBody>
      </p:sp>
      <p:pic>
        <p:nvPicPr>
          <p:cNvPr id="6" name="Picture 5" descr="A qr code with a black and white background&#10;&#10;AI-generated content may be incorrect.">
            <a:extLst>
              <a:ext uri="{FF2B5EF4-FFF2-40B4-BE49-F238E27FC236}">
                <a16:creationId xmlns:a16="http://schemas.microsoft.com/office/drawing/2014/main" id="{48D5932E-4638-C229-1D6B-0CCAE1BF83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36492" y="2577594"/>
            <a:ext cx="2045206" cy="2045206"/>
          </a:xfrm>
          <a:prstGeom prst="rect">
            <a:avLst/>
          </a:prstGeom>
        </p:spPr>
      </p:pic>
    </p:spTree>
    <p:extLst>
      <p:ext uri="{BB962C8B-B14F-4D97-AF65-F5344CB8AC3E}">
        <p14:creationId xmlns:p14="http://schemas.microsoft.com/office/powerpoint/2010/main" val="22977485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155</TotalTime>
  <Words>257</Words>
  <Application>Microsoft Office PowerPoint</Application>
  <PresentationFormat>Widescreen</PresentationFormat>
  <Paragraphs>20</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vt:lpstr>
      <vt:lpstr>Aptos Display</vt:lpstr>
      <vt:lpstr>Arial</vt:lpstr>
      <vt:lpstr>Calibri</vt:lpstr>
      <vt:lpstr>Segoe UI</vt:lpstr>
      <vt:lpstr>Office Theme</vt:lpstr>
      <vt:lpstr> </vt:lpstr>
    </vt:vector>
  </TitlesOfParts>
  <Company>Excellus BCBS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Katherine Barry</dc:creator>
  <cp:lastModifiedBy>Katherine Barry</cp:lastModifiedBy>
  <cp:revision>21</cp:revision>
  <dcterms:created xsi:type="dcterms:W3CDTF">2025-09-02T14:29:30Z</dcterms:created>
  <dcterms:modified xsi:type="dcterms:W3CDTF">2026-06-30T14:11:14Z</dcterms:modified>
</cp:coreProperties>
</file>