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65" r:id="rId2"/>
    <p:sldId id="278" r:id="rId3"/>
    <p:sldId id="291" r:id="rId4"/>
    <p:sldId id="343" r:id="rId5"/>
    <p:sldId id="280" r:id="rId6"/>
    <p:sldId id="281" r:id="rId7"/>
    <p:sldId id="282" r:id="rId8"/>
    <p:sldId id="344" r:id="rId9"/>
    <p:sldId id="345" r:id="rId10"/>
    <p:sldId id="339" r:id="rId11"/>
    <p:sldId id="346" r:id="rId12"/>
    <p:sldId id="347" r:id="rId13"/>
    <p:sldId id="341" r:id="rId14"/>
    <p:sldId id="348" r:id="rId15"/>
    <p:sldId id="349" r:id="rId16"/>
    <p:sldId id="350" r:id="rId17"/>
    <p:sldId id="351" r:id="rId18"/>
    <p:sldId id="352" r:id="rId19"/>
    <p:sldId id="353" r:id="rId20"/>
    <p:sldId id="354" r:id="rId21"/>
    <p:sldId id="292" r:id="rId22"/>
    <p:sldId id="293" r:id="rId23"/>
    <p:sldId id="294" r:id="rId24"/>
    <p:sldId id="295" r:id="rId25"/>
    <p:sldId id="296" r:id="rId26"/>
    <p:sldId id="297" r:id="rId27"/>
    <p:sldId id="298" r:id="rId28"/>
    <p:sldId id="299" r:id="rId29"/>
    <p:sldId id="355" r:id="rId30"/>
    <p:sldId id="300" r:id="rId31"/>
    <p:sldId id="266" r:id="rId32"/>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26568"/>
    <a:srgbClr val="0D62B7"/>
    <a:srgbClr val="0C64B6"/>
    <a:srgbClr val="E8ECF5"/>
    <a:srgbClr val="656D0F"/>
    <a:srgbClr val="A3AE18"/>
    <a:srgbClr val="0431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79" autoAdjust="0"/>
    <p:restoredTop sz="95224" autoAdjust="0"/>
  </p:normalViewPr>
  <p:slideViewPr>
    <p:cSldViewPr snapToGrid="0" snapToObjects="1">
      <p:cViewPr varScale="1">
        <p:scale>
          <a:sx n="64" d="100"/>
          <a:sy n="64" d="100"/>
        </p:scale>
        <p:origin x="816" y="72"/>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75" d="100"/>
          <a:sy n="75" d="100"/>
        </p:scale>
        <p:origin x="-1938" y="-84"/>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4BDDE4B1-BE4C-DC4B-B976-18913EA66A7C}" type="datetimeFigureOut">
              <a:rPr lang="en-US" smtClean="0"/>
              <a:t>6/25/2020</a:t>
            </a:fld>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6234B024-FBE9-984E-B492-299DDB8EB21B}" type="slidenum">
              <a:rPr lang="en-US" smtClean="0"/>
              <a:t>‹#›</a:t>
            </a:fld>
            <a:endParaRPr lang="en-US"/>
          </a:p>
        </p:txBody>
      </p:sp>
    </p:spTree>
    <p:extLst>
      <p:ext uri="{BB962C8B-B14F-4D97-AF65-F5344CB8AC3E}">
        <p14:creationId xmlns:p14="http://schemas.microsoft.com/office/powerpoint/2010/main" val="6475728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01AE6A14-E34B-A246-A9BF-A80C3BD3F1CE}" type="datetimeFigureOut">
              <a:rPr lang="en-US" smtClean="0"/>
              <a:t>6/25/2020</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3EA6A49-6C50-3344-A2DA-F534C71F3FAB}" type="slidenum">
              <a:rPr lang="en-US" smtClean="0"/>
              <a:t>‹#›</a:t>
            </a:fld>
            <a:endParaRPr lang="en-US"/>
          </a:p>
        </p:txBody>
      </p:sp>
    </p:spTree>
    <p:extLst>
      <p:ext uri="{BB962C8B-B14F-4D97-AF65-F5344CB8AC3E}">
        <p14:creationId xmlns:p14="http://schemas.microsoft.com/office/powerpoint/2010/main" val="363280150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EA6A49-6C50-3344-A2DA-F534C71F3FAB}" type="slidenum">
              <a:rPr lang="en-US" smtClean="0"/>
              <a:t>1</a:t>
            </a:fld>
            <a:endParaRPr lang="en-US"/>
          </a:p>
        </p:txBody>
      </p:sp>
    </p:spTree>
    <p:extLst>
      <p:ext uri="{BB962C8B-B14F-4D97-AF65-F5344CB8AC3E}">
        <p14:creationId xmlns:p14="http://schemas.microsoft.com/office/powerpoint/2010/main" val="1085322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**USE THIS SLIDE IF YOU DO NOT HAVE AN EMPLOYER CONTRIBUTION**</a:t>
            </a:r>
          </a:p>
          <a:p>
            <a:endParaRPr lang="en-US" sz="1000" dirty="0"/>
          </a:p>
          <a:p>
            <a:r>
              <a:rPr lang="en-US" sz="1000" dirty="0"/>
              <a:t>Let’s talk about how to simplify your costs using HSA. I want to talk a little bit more about how you build those funds. </a:t>
            </a:r>
          </a:p>
          <a:p>
            <a:endParaRPr lang="en-US" sz="1000" dirty="0"/>
          </a:p>
          <a:p>
            <a:r>
              <a:rPr lang="en-US" sz="1000" dirty="0"/>
              <a:t>First, it’s good to note that the annual maximum contribution changes every year. That amount is regulated by the government but you can choose to put up to that amount in your account each year. </a:t>
            </a:r>
          </a:p>
          <a:p>
            <a:endParaRPr lang="en-US" sz="1000" dirty="0"/>
          </a:p>
          <a:p>
            <a:r>
              <a:rPr lang="en-US" sz="1000" dirty="0"/>
              <a:t>One way to build funds into your HSA is making contributions from your paycheck using pre-tax dollars. You can select an amount that feels good to you and then adjust it throughout the year if you need to. Contributions to your HSA out of your paycheck will help ensure you have money in your HSA account when you need it. </a:t>
            </a:r>
          </a:p>
          <a:p>
            <a:endParaRPr lang="en-US" sz="1000" dirty="0"/>
          </a:p>
          <a:p>
            <a:r>
              <a:rPr lang="en-US" sz="1000" b="0" dirty="0"/>
              <a:t>Let’s look at the breakdown using the example above– if you’re on the family with a $3,000 deductible and you contribute $115 a paycheck for 26 pay periods, that’s nearly $3000 which will meet your deductible. Then you move to the coinsurance phase – the shared expense phase where Univera pays 80% of your medical expenses, and you pay 20% until you reach the out-of-pocket maximum  of $6000. Remember, you can contribute up to whatever the IRS maximum is that year, in this example it’s $7,100. </a:t>
            </a:r>
          </a:p>
          <a:p>
            <a:endParaRPr lang="en-US" sz="1000" b="1" dirty="0"/>
          </a:p>
          <a:p>
            <a:r>
              <a:rPr lang="en-US" sz="1000" b="0" dirty="0"/>
              <a:t>You might be wondering what happens to your HSA if you switch to HDHP one year but want to go back to a copay the next? You are completely free to do that and you don’t lose your HSA funds,  you just won’t be able to contribute more money to the account while you’re on the copay plan. So if you decide to switch to HDHP and then go back, you don’t lose any money. It stays your bank account and is there when you need it. </a:t>
            </a:r>
          </a:p>
          <a:p>
            <a:endParaRPr lang="en-US" sz="1000" dirty="0"/>
          </a:p>
          <a:p>
            <a:endParaRPr lang="en-US" sz="1000" dirty="0"/>
          </a:p>
          <a:p>
            <a:endParaRPr lang="en-US" sz="1000" dirty="0"/>
          </a:p>
          <a:p>
            <a:endParaRPr lang="en-US" sz="1000" dirty="0"/>
          </a:p>
          <a:p>
            <a:endParaRPr lang="en-US" sz="1000" dirty="0"/>
          </a:p>
        </p:txBody>
      </p:sp>
      <p:sp>
        <p:nvSpPr>
          <p:cNvPr id="4" name="Slide Number Placeholder 3"/>
          <p:cNvSpPr>
            <a:spLocks noGrp="1"/>
          </p:cNvSpPr>
          <p:nvPr>
            <p:ph type="sldNum" sz="quarter" idx="10"/>
          </p:nvPr>
        </p:nvSpPr>
        <p:spPr/>
        <p:txBody>
          <a:bodyPr/>
          <a:lstStyle/>
          <a:p>
            <a:fld id="{03EA6A49-6C50-3344-A2DA-F534C71F3FAB}" type="slidenum">
              <a:rPr lang="en-US" smtClean="0"/>
              <a:t>10</a:t>
            </a:fld>
            <a:endParaRPr lang="en-US"/>
          </a:p>
        </p:txBody>
      </p:sp>
    </p:spTree>
    <p:extLst>
      <p:ext uri="{BB962C8B-B14F-4D97-AF65-F5344CB8AC3E}">
        <p14:creationId xmlns:p14="http://schemas.microsoft.com/office/powerpoint/2010/main" val="2067796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11</a:t>
            </a:fld>
            <a:endParaRPr lang="en-US"/>
          </a:p>
        </p:txBody>
      </p:sp>
    </p:spTree>
    <p:extLst>
      <p:ext uri="{BB962C8B-B14F-4D97-AF65-F5344CB8AC3E}">
        <p14:creationId xmlns:p14="http://schemas.microsoft.com/office/powerpoint/2010/main" val="1394255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here’s how you can build your HSA – 1) you can generally make contributions right from your paycheck. 2) Your employer might deposit money in your account on your behalf  and 3) you can always decide how much you want to add and deposit money into your HSA on your own. </a:t>
            </a:r>
          </a:p>
          <a:p>
            <a:endParaRPr lang="en-US" dirty="0"/>
          </a:p>
          <a:p>
            <a:r>
              <a:rPr lang="en-US" dirty="0"/>
              <a:t>To show how you might plan to save money into your spending account, let’s look at an example. If you were enrolled in a copay plan and your insurance payroll deduction was $200 (or $100 biweekly)then you move to the HDHP plan which is $40/month (or $20 biweekly), that’s a savings of $160/month. If you were to commit to putting the difference away in your HSA account – you’d build up that account by $160/month – essentially, spending the same amount out of your paycheck as you were, but instead of spending that money on a higher payroll deduction to pay for the insurance plan, you’re saving $160 of it in your own health savings account.</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12</a:t>
            </a:fld>
            <a:endParaRPr lang="en-US"/>
          </a:p>
        </p:txBody>
      </p:sp>
    </p:spTree>
    <p:extLst>
      <p:ext uri="{BB962C8B-B14F-4D97-AF65-F5344CB8AC3E}">
        <p14:creationId xmlns:p14="http://schemas.microsoft.com/office/powerpoint/2010/main" val="2880751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here’s how you can build your HSA – 1) you can make contributions right from your paycheck. and 3) you can always decide how much you want to add and deposit money into your HSA on your own. </a:t>
            </a:r>
          </a:p>
          <a:p>
            <a:endParaRPr lang="en-US" dirty="0"/>
          </a:p>
          <a:p>
            <a:r>
              <a:rPr lang="en-US" dirty="0"/>
              <a:t>To show how you might plan to save money into your spending account, let’s look at an example. If you were enrolled in a copay plan and your insurance payroll deduction was $200 (or $100 biweekly)then you move to the HDHP plan which is $40/month (or $20 biweekly), that’s a savings of $160/month. If you were to commit to putting the difference away in your HSA account – you’d build up that account by $160/month – essentially, spending the same amount out of your paycheck as you were, but instead of spending that money on a higher payroll deduction to pay for the insurance plan, you’re saving $160 of it in your own health savings account.</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13</a:t>
            </a:fld>
            <a:endParaRPr lang="en-US"/>
          </a:p>
        </p:txBody>
      </p:sp>
    </p:spTree>
    <p:extLst>
      <p:ext uri="{BB962C8B-B14F-4D97-AF65-F5344CB8AC3E}">
        <p14:creationId xmlns:p14="http://schemas.microsoft.com/office/powerpoint/2010/main" val="934253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Here’s a short list of what you can spend those HSA dollars on– sick visits to your </a:t>
            </a:r>
            <a:r>
              <a:rPr lang="en-US" dirty="0" err="1"/>
              <a:t>pcp</a:t>
            </a:r>
            <a:r>
              <a:rPr lang="en-US" dirty="0"/>
              <a:t> or specialists, lab fees, nursing services, surgical services, therapies, and more. You can find an extensive list on IRS Website. </a:t>
            </a:r>
          </a:p>
        </p:txBody>
      </p:sp>
      <p:sp>
        <p:nvSpPr>
          <p:cNvPr id="4" name="Slide Number Placeholder 3"/>
          <p:cNvSpPr>
            <a:spLocks noGrp="1"/>
          </p:cNvSpPr>
          <p:nvPr>
            <p:ph type="sldNum" sz="quarter" idx="5"/>
          </p:nvPr>
        </p:nvSpPr>
        <p:spPr/>
        <p:txBody>
          <a:bodyPr/>
          <a:lstStyle/>
          <a:p>
            <a:fld id="{03EA6A49-6C50-3344-A2DA-F534C71F3FAB}" type="slidenum">
              <a:rPr lang="en-US" smtClean="0"/>
              <a:t>14</a:t>
            </a:fld>
            <a:endParaRPr lang="en-US"/>
          </a:p>
        </p:txBody>
      </p:sp>
    </p:spTree>
    <p:extLst>
      <p:ext uri="{BB962C8B-B14F-4D97-AF65-F5344CB8AC3E}">
        <p14:creationId xmlns:p14="http://schemas.microsoft.com/office/powerpoint/2010/main" val="934662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On the HDHP just like the plan you have today, you won’t pay for any of your preventative care. All your preventative care is covered in full no matter which phase of the plan you’re in.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this is where we know that sometimes members get a little confused. If you go for your annual physical but you’re also sick and perhaps your doctor conducts a strep test, you won’t be charged for the physical, but you could be charged for the strep test. Or similarly, if the doctor wanted you to get bloodwork done, your visit is covered but the lab work charges would be billed towards your deductible or with coinsurance because while the physical exam is preventative care, the bloodwork and strep test are diagnostic.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15</a:t>
            </a:fld>
            <a:endParaRPr lang="en-US"/>
          </a:p>
        </p:txBody>
      </p:sp>
    </p:spTree>
    <p:extLst>
      <p:ext uri="{BB962C8B-B14F-4D97-AF65-F5344CB8AC3E}">
        <p14:creationId xmlns:p14="http://schemas.microsoft.com/office/powerpoint/2010/main" val="998890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For the best experience having an HDHP, we highly recommend using your UniveraHealthcare.com online account. If you don’t already have an online account, we encourage you to register for one because it’s especially helpful in tracking and managing your claims. Your online account gives you access to track your deductible and out-of-pocket max spending, view your medical, dental and prescription claims, find a provider and estimate future treatment costs. </a:t>
            </a:r>
            <a:r>
              <a:rPr lang="en-US" sz="1200" kern="1200" dirty="0">
                <a:solidFill>
                  <a:schemeClr val="tx1"/>
                </a:solidFill>
                <a:effectLst/>
                <a:latin typeface="+mn-lt"/>
                <a:ea typeface="+mn-ea"/>
                <a:cs typeface="+mn-cs"/>
              </a:rPr>
              <a:t>Additionally, if you have a spending account through LBS you can access account information right from the Univera website.</a:t>
            </a:r>
            <a:endParaRPr lang="en-US" sz="1100" dirty="0"/>
          </a:p>
        </p:txBody>
      </p:sp>
      <p:sp>
        <p:nvSpPr>
          <p:cNvPr id="4" name="Slide Number Placeholder 3"/>
          <p:cNvSpPr>
            <a:spLocks noGrp="1"/>
          </p:cNvSpPr>
          <p:nvPr>
            <p:ph type="sldNum" sz="quarter" idx="5"/>
          </p:nvPr>
        </p:nvSpPr>
        <p:spPr/>
        <p:txBody>
          <a:bodyPr/>
          <a:lstStyle/>
          <a:p>
            <a:fld id="{03EA6A49-6C50-3344-A2DA-F534C71F3FAB}" type="slidenum">
              <a:rPr lang="en-US" smtClean="0"/>
              <a:t>16</a:t>
            </a:fld>
            <a:endParaRPr lang="en-US"/>
          </a:p>
        </p:txBody>
      </p:sp>
    </p:spTree>
    <p:extLst>
      <p:ext uri="{BB962C8B-B14F-4D97-AF65-F5344CB8AC3E}">
        <p14:creationId xmlns:p14="http://schemas.microsoft.com/office/powerpoint/2010/main" val="3104140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talked through the HDHP and HSA – We’ll walk you through an example of an HDHP member experience. What happens when you go to the doctor or when you pick up a prescription? </a:t>
            </a:r>
          </a:p>
          <a:p>
            <a:endParaRPr lang="en-US" dirty="0"/>
          </a:p>
          <a:p>
            <a:r>
              <a:rPr lang="en-US" dirty="0"/>
              <a:t>Please note: This example represents a family aggregation. If you plan is based on an individual aggregation, your accumulation might be a little different. Please consult your benefits administrator if you have questions about your aggregation.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17</a:t>
            </a:fld>
            <a:endParaRPr lang="en-US"/>
          </a:p>
        </p:txBody>
      </p:sp>
    </p:spTree>
    <p:extLst>
      <p:ext uri="{BB962C8B-B14F-4D97-AF65-F5344CB8AC3E}">
        <p14:creationId xmlns:p14="http://schemas.microsoft.com/office/powerpoint/2010/main" val="3864616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say someone in your family gets an ear infection and needs an antibiotic. Since you’re in the deductible phase, remember you are paying everything out of pocket until you reach your deductible. You go to the pharmacy and pay the full cost of the antibiotic which is $10. We see that you bought it and the system tracks that you have paid $10 towards your deductible AND simultaneously counts towards your out of pocket maximum.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18</a:t>
            </a:fld>
            <a:endParaRPr lang="en-US"/>
          </a:p>
        </p:txBody>
      </p:sp>
    </p:spTree>
    <p:extLst>
      <p:ext uri="{BB962C8B-B14F-4D97-AF65-F5344CB8AC3E}">
        <p14:creationId xmlns:p14="http://schemas.microsoft.com/office/powerpoint/2010/main" val="1327453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Maybe a few weeks later, you go to the pharmacy to pick up your inhaler and pay $100. You can see on the left dial, your spending is accumulating - now you have $2890 left of your deductible – but remember, for the antibiotic and the inhaler you can your HSA dollars to pay for them. At the pharmacy you simply swipe your HSA card and go.</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19</a:t>
            </a:fld>
            <a:endParaRPr lang="en-US"/>
          </a:p>
        </p:txBody>
      </p:sp>
    </p:spTree>
    <p:extLst>
      <p:ext uri="{BB962C8B-B14F-4D97-AF65-F5344CB8AC3E}">
        <p14:creationId xmlns:p14="http://schemas.microsoft.com/office/powerpoint/2010/main" val="42011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Univera Healthcare regularly asks members for feedback on their plan and satisfaction. During this research, they’ve learned that some people can be apprehensive to enroll in an HDHP because they’re not familiar with how to manage it.   Typically, people are unsure during their first year but then satisfaction is much higher in following years as confidence grows. Most of the member dissatisfaction stems from not understanding how the plans works. Univera is working hard to make these plans easier for everyone to manage and the following slides should help you feel more prepared to enroll in the HDHP.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a:t>
            </a:fld>
            <a:endParaRPr lang="en-US"/>
          </a:p>
        </p:txBody>
      </p:sp>
    </p:spTree>
    <p:extLst>
      <p:ext uri="{BB962C8B-B14F-4D97-AF65-F5344CB8AC3E}">
        <p14:creationId xmlns:p14="http://schemas.microsoft.com/office/powerpoint/2010/main" val="3898987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example, maybe you’re still sick and go to the doctor for a follow up. He or she charges you $100 and you would pay that amount and when the claim comes in, we see that you paid and count it towards your deductible. </a:t>
            </a:r>
          </a:p>
        </p:txBody>
      </p:sp>
      <p:sp>
        <p:nvSpPr>
          <p:cNvPr id="4" name="Slide Number Placeholder 3"/>
          <p:cNvSpPr>
            <a:spLocks noGrp="1"/>
          </p:cNvSpPr>
          <p:nvPr>
            <p:ph type="sldNum" sz="quarter" idx="10"/>
          </p:nvPr>
        </p:nvSpPr>
        <p:spPr/>
        <p:txBody>
          <a:bodyPr/>
          <a:lstStyle/>
          <a:p>
            <a:fld id="{03EA6A49-6C50-3344-A2DA-F534C71F3FAB}" type="slidenum">
              <a:rPr lang="en-US" smtClean="0"/>
              <a:t>20</a:t>
            </a:fld>
            <a:endParaRPr lang="en-US"/>
          </a:p>
        </p:txBody>
      </p:sp>
    </p:spTree>
    <p:extLst>
      <p:ext uri="{BB962C8B-B14F-4D97-AF65-F5344CB8AC3E}">
        <p14:creationId xmlns:p14="http://schemas.microsoft.com/office/powerpoint/2010/main" val="40149368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spending example 4 – you go get your flu shot and just like on your plan now, you will pay $0 for it. As we mentioned before, all your preventative services that are guaranteed to you under the Affordable Care Act are still covered in full on the HDHP even before you’ve met your deductible. </a:t>
            </a:r>
          </a:p>
          <a:p>
            <a:endParaRPr lang="en-US" dirty="0"/>
          </a:p>
          <a:p>
            <a:r>
              <a:rPr lang="en-US" dirty="0"/>
              <a:t>So as you continue to use services, you’ll continue to pay towards your deductible until that green dial is filled up and you’ve met your deductible. Once it is, you’ll switch to that second phase- the coinsurance phase which we’ll talk about in a minute.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21</a:t>
            </a:fld>
            <a:endParaRPr lang="en-US"/>
          </a:p>
        </p:txBody>
      </p:sp>
    </p:spTree>
    <p:extLst>
      <p:ext uri="{BB962C8B-B14F-4D97-AF65-F5344CB8AC3E}">
        <p14:creationId xmlns:p14="http://schemas.microsoft.com/office/powerpoint/2010/main" val="1514731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we’ll show you a few examples of what spending looks like in the second phase of your HDHP, the coinsurance phase – where you share your cost with the insurance company.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22</a:t>
            </a:fld>
            <a:endParaRPr lang="en-US"/>
          </a:p>
        </p:txBody>
      </p:sp>
    </p:spTree>
    <p:extLst>
      <p:ext uri="{BB962C8B-B14F-4D97-AF65-F5344CB8AC3E}">
        <p14:creationId xmlns:p14="http://schemas.microsoft.com/office/powerpoint/2010/main" val="14894674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after you’ve met your deductible – see that green dial is all filled up but you haven’t quite hit your out-of-pocket maximum yet (the blue dial there) – so you’ll pay coinsurance</a:t>
            </a:r>
          </a:p>
          <a:p>
            <a:endParaRPr lang="en-US" dirty="0"/>
          </a:p>
          <a:p>
            <a:r>
              <a:rPr lang="en-US" dirty="0"/>
              <a:t>On the HDHP plan in this example, the coinsurance is 20%. So in this scenario, if you go to your doctor for a sick visit and they charge you $100. Univera will pay $80 and you will pay just $20. That $20 that you pay will get added to your accumulators – the behind the scenes counters that Univera has their system to track your costs and will get added as part of what you’ve spent out of your pocket.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23</a:t>
            </a:fld>
            <a:endParaRPr lang="en-US"/>
          </a:p>
        </p:txBody>
      </p:sp>
    </p:spTree>
    <p:extLst>
      <p:ext uri="{BB962C8B-B14F-4D97-AF65-F5344CB8AC3E}">
        <p14:creationId xmlns:p14="http://schemas.microsoft.com/office/powerpoint/2010/main" val="30246854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another example – say you’re still sick and the doctor decides to run a strep test that costs $150. You’ll pay 20% of the cost of that test which is $30 and Univera will pay the rest. That shared cost – you pay, we pay idea continues until you’ve reached the out-of-pocket maximum or when that blue dial is completely filled in. Once you hit the out-of-pocket maximum, your services are covered in full until the end of the year.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24</a:t>
            </a:fld>
            <a:endParaRPr lang="en-US"/>
          </a:p>
        </p:txBody>
      </p:sp>
    </p:spTree>
    <p:extLst>
      <p:ext uri="{BB962C8B-B14F-4D97-AF65-F5344CB8AC3E}">
        <p14:creationId xmlns:p14="http://schemas.microsoft.com/office/powerpoint/2010/main" val="2825798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Hopefully after hearing a little more about the HDHP and how it pairs with an HSA – the easy ways to make pre-tax contributions– and how to track your expenses – you’re feeling a little more confident about this plan works. Before we end, we’ll share a few more HDHP tips and tricks to get the most out of your plan. Univera asked other HDHP members what works for them and these are the tips they shared.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25</a:t>
            </a:fld>
            <a:endParaRPr lang="en-US"/>
          </a:p>
        </p:txBody>
      </p:sp>
    </p:spTree>
    <p:extLst>
      <p:ext uri="{BB962C8B-B14F-4D97-AF65-F5344CB8AC3E}">
        <p14:creationId xmlns:p14="http://schemas.microsoft.com/office/powerpoint/2010/main" val="15619338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One really important thing to know if you enroll in the HDHP – you are still going to benefit from the Univera network discounts. </a:t>
            </a:r>
          </a:p>
          <a:p>
            <a:endParaRPr lang="en-US" sz="1100" dirty="0"/>
          </a:p>
          <a:p>
            <a:r>
              <a:rPr lang="en-US" sz="1100" dirty="0"/>
              <a:t>If you’ve ever looked at an Explanation of Benefits or a Monthly Health Statement, you might see that your doctor charged $400 for a visit but then it says “$150 negotiated rate” – that means that while the provider would typically charge $400, Univera  has an agreement with that provider that Univera members will only pay $150. When you’re a HDHP member, you still get those negotiated rates – those network discounts. So even on the HDHP, you should only ever be billed the negotiated rate or the allowed amount. It’s a tremendous savings and something to pay attention to as you start using your benefits. </a:t>
            </a:r>
          </a:p>
          <a:p>
            <a:endParaRPr lang="en-US" sz="2000" b="1" dirty="0"/>
          </a:p>
        </p:txBody>
      </p:sp>
      <p:sp>
        <p:nvSpPr>
          <p:cNvPr id="4" name="Slide Number Placeholder 3"/>
          <p:cNvSpPr>
            <a:spLocks noGrp="1"/>
          </p:cNvSpPr>
          <p:nvPr>
            <p:ph type="sldNum" sz="quarter" idx="5"/>
          </p:nvPr>
        </p:nvSpPr>
        <p:spPr/>
        <p:txBody>
          <a:bodyPr/>
          <a:lstStyle/>
          <a:p>
            <a:fld id="{03EA6A49-6C50-3344-A2DA-F534C71F3FAB}" type="slidenum">
              <a:rPr lang="en-US" smtClean="0"/>
              <a:t>26</a:t>
            </a:fld>
            <a:endParaRPr lang="en-US"/>
          </a:p>
        </p:txBody>
      </p:sp>
    </p:spTree>
    <p:extLst>
      <p:ext uri="{BB962C8B-B14F-4D97-AF65-F5344CB8AC3E}">
        <p14:creationId xmlns:p14="http://schemas.microsoft.com/office/powerpoint/2010/main" val="3264009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go to a doctor or specialist appointment, let them know you have a HDHP. Sometimes they can help you figure out what the cost of your visit will be. If the cost is high and you don’t have the funds to pay for it – maybe your HSA is low and your contribution is a few weeks away – ask the provider about a payment plan.  Your experience can vary from office to office – some may have payment options, some may ask for payment up front. If you do have to pay upfront before you have the funds in your HSA, you can reimburse yourself out of that account later. You can also leverage the cost estimator tool through your online account to help you plan your budget.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27</a:t>
            </a:fld>
            <a:endParaRPr lang="en-US"/>
          </a:p>
        </p:txBody>
      </p:sp>
    </p:spTree>
    <p:extLst>
      <p:ext uri="{BB962C8B-B14F-4D97-AF65-F5344CB8AC3E}">
        <p14:creationId xmlns:p14="http://schemas.microsoft.com/office/powerpoint/2010/main" val="23214961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are some other ways to save some money on the HDHP – ask your doctor about telehealth options they may have available. When you can’t reach your primary doctor, you can take advantage of Telemedicine with MDLIVE®! When you use it in the deductible phase, you won’t spend more than $40 for a visit – they are available 24/7 and in a lot of cases can write prescriptions for you. </a:t>
            </a:r>
          </a:p>
          <a:p>
            <a:endParaRPr lang="en-US" b="0" dirty="0"/>
          </a:p>
          <a:p>
            <a:r>
              <a:rPr lang="en-US" b="0" dirty="0"/>
              <a:t>Take advantage of </a:t>
            </a:r>
            <a:r>
              <a:rPr lang="en-US" b="0" dirty="0" err="1"/>
              <a:t>Perks4U</a:t>
            </a:r>
            <a:r>
              <a:rPr lang="en-US" b="0" dirty="0"/>
              <a:t> discounts and save on fitness programs and gear. </a:t>
            </a:r>
          </a:p>
          <a:p>
            <a:endParaRPr lang="en-US" b="0" dirty="0"/>
          </a:p>
          <a:p>
            <a:r>
              <a:rPr lang="en-US" b="0" dirty="0"/>
              <a:t>Lastly – think about your prescriptions. If your doctor writes you a prescription, ask him or her if there is a generic option. Generics will save you money and are generally just as effective as their brand name counterparts. Your plan also might using mail order for maintenance medications which will save you money and less trips to the pharmacy.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28</a:t>
            </a:fld>
            <a:endParaRPr lang="en-US"/>
          </a:p>
        </p:txBody>
      </p:sp>
    </p:spTree>
    <p:extLst>
      <p:ext uri="{BB962C8B-B14F-4D97-AF65-F5344CB8AC3E}">
        <p14:creationId xmlns:p14="http://schemas.microsoft.com/office/powerpoint/2010/main" val="1189029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29</a:t>
            </a:fld>
            <a:endParaRPr lang="en-US"/>
          </a:p>
        </p:txBody>
      </p:sp>
    </p:spTree>
    <p:extLst>
      <p:ext uri="{BB962C8B-B14F-4D97-AF65-F5344CB8AC3E}">
        <p14:creationId xmlns:p14="http://schemas.microsoft.com/office/powerpoint/2010/main" val="1603442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benefits team works to make it easier for you to manage a high deductible health plan by offering a lower payroll deduction for insurance cost, </a:t>
            </a:r>
            <a:r>
              <a:rPr lang="en-US" b="0" dirty="0"/>
              <a:t>setting up your health savings account, and </a:t>
            </a:r>
            <a:r>
              <a:rPr lang="en-US" dirty="0"/>
              <a:t>partnering with Univera to provide the resources you need. </a:t>
            </a:r>
          </a:p>
        </p:txBody>
      </p:sp>
      <p:sp>
        <p:nvSpPr>
          <p:cNvPr id="4" name="Slide Number Placeholder 3"/>
          <p:cNvSpPr>
            <a:spLocks noGrp="1"/>
          </p:cNvSpPr>
          <p:nvPr>
            <p:ph type="sldNum" sz="quarter" idx="10"/>
          </p:nvPr>
        </p:nvSpPr>
        <p:spPr/>
        <p:txBody>
          <a:bodyPr/>
          <a:lstStyle/>
          <a:p>
            <a:fld id="{03EA6A49-6C50-3344-A2DA-F534C71F3FAB}" type="slidenum">
              <a:rPr lang="en-US" smtClean="0"/>
              <a:t>3</a:t>
            </a:fld>
            <a:endParaRPr lang="en-US"/>
          </a:p>
        </p:txBody>
      </p:sp>
    </p:spTree>
    <p:extLst>
      <p:ext uri="{BB962C8B-B14F-4D97-AF65-F5344CB8AC3E}">
        <p14:creationId xmlns:p14="http://schemas.microsoft.com/office/powerpoint/2010/main" val="34897717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covered what the plan looks like and how you can manage it</a:t>
            </a:r>
          </a:p>
          <a:p>
            <a:endParaRPr lang="en-US" dirty="0"/>
          </a:p>
          <a:p>
            <a:r>
              <a:rPr lang="en-US" dirty="0"/>
              <a:t>You want to look at the needs of your household – how many times do you go to the doctor, how many prescriptions do you take, </a:t>
            </a:r>
            <a:r>
              <a:rPr lang="en-US" dirty="0" err="1"/>
              <a:t>etc</a:t>
            </a:r>
            <a:r>
              <a:rPr lang="en-US" dirty="0"/>
              <a:t> – get a feel for as many of the predictable costs as you can. </a:t>
            </a:r>
          </a:p>
          <a:p>
            <a:endParaRPr lang="en-US" dirty="0"/>
          </a:p>
          <a:p>
            <a:r>
              <a:rPr lang="en-US" dirty="0"/>
              <a:t>Then ask yourself how you want to manage your costs – Are you comfortable knowing there is more up front expense? Or do you prefer to rely on the stability of the copay plan and it’s worth it to you to spend in payroll deductions even if you might spend more overall throughout the year? </a:t>
            </a:r>
          </a:p>
          <a:p>
            <a:endParaRPr lang="en-US" dirty="0"/>
          </a:p>
          <a:p>
            <a:r>
              <a:rPr lang="en-US" dirty="0"/>
              <a:t>Third – make sure before you switch AND especially after you switch that you utilize all the tools we have available. The cost estimator is a great resource, we also have a HDHP calculator online you can use.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30</a:t>
            </a:fld>
            <a:endParaRPr lang="en-US"/>
          </a:p>
        </p:txBody>
      </p:sp>
    </p:spTree>
    <p:extLst>
      <p:ext uri="{BB962C8B-B14F-4D97-AF65-F5344CB8AC3E}">
        <p14:creationId xmlns:p14="http://schemas.microsoft.com/office/powerpoint/2010/main" val="1657621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31</a:t>
            </a:fld>
            <a:endParaRPr lang="en-US"/>
          </a:p>
        </p:txBody>
      </p:sp>
    </p:spTree>
    <p:extLst>
      <p:ext uri="{BB962C8B-B14F-4D97-AF65-F5344CB8AC3E}">
        <p14:creationId xmlns:p14="http://schemas.microsoft.com/office/powerpoint/2010/main" val="2280923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4</a:t>
            </a:fld>
            <a:endParaRPr lang="en-US"/>
          </a:p>
        </p:txBody>
      </p:sp>
    </p:spTree>
    <p:extLst>
      <p:ext uri="{BB962C8B-B14F-4D97-AF65-F5344CB8AC3E}">
        <p14:creationId xmlns:p14="http://schemas.microsoft.com/office/powerpoint/2010/main" val="400135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For this presentation, we will be talking about the in-network deductible and out-of-pocket maximum amounts. The deductibles and out-of-pocket maximums are different if you go out of network which is important to know. </a:t>
            </a:r>
          </a:p>
          <a:p>
            <a:endParaRPr lang="en-US" sz="1050" dirty="0"/>
          </a:p>
          <a:p>
            <a:r>
              <a:rPr lang="en-US" sz="1050" dirty="0"/>
              <a:t>Whether you are in-network or out-of-network, the plan works the same way. It’s easiest to think of it in 3 phases…</a:t>
            </a:r>
          </a:p>
          <a:p>
            <a:endParaRPr lang="en-US" sz="1050" dirty="0"/>
          </a:p>
          <a:p>
            <a:r>
              <a:rPr lang="en-US" sz="1050" dirty="0"/>
              <a:t>First, there is the deductible phase where you pay everything until you meet the annual deductible. That’s that first, you pay everything box. In the example shown, the deductible is $3000 – so you will pay up to $3.000 in expenses before the insurance company starts paying toward your claims. A deductible on your health insurance plan is just like your car or home owners insurance, when you file a claim, you’re required to pay a certain amount upfront before the insurance company starts paying too. </a:t>
            </a:r>
          </a:p>
          <a:p>
            <a:endParaRPr lang="en-US" sz="1050" dirty="0"/>
          </a:p>
          <a:p>
            <a:r>
              <a:rPr lang="en-US" sz="1050" dirty="0"/>
              <a:t>The second phase is the shared cost phase – where you pay a portion of your medical expenses, called coinsurance, and the health insurance company pays the other portion. In the example shown, when you are in the second phase, the insurance company pays 80% of your medical costs and you pay 20%. For example, if you go to the doctor and the bill is $100 – you would owe $20, Univera would pay $80. We’ll cover some more examples of how this works later in the presentation. </a:t>
            </a:r>
          </a:p>
          <a:p>
            <a:endParaRPr lang="en-US" sz="1050" dirty="0"/>
          </a:p>
          <a:p>
            <a:r>
              <a:rPr lang="en-US" sz="1050" dirty="0"/>
              <a:t>You are in the second phase, the coinsurance phase, until you reach your out of pocket maximum. In the example, the out of pocket maximum is $6,000. That means, aside from your continued payroll deductions, you won’t pay more than $6,000 for covered medical expenses during the plan year. </a:t>
            </a:r>
          </a:p>
          <a:p>
            <a:endParaRPr lang="en-US" sz="1050" dirty="0"/>
          </a:p>
          <a:p>
            <a:r>
              <a:rPr lang="en-US" sz="1050" dirty="0"/>
              <a:t>After you reach your out-of-pocket maximum , you enter phase 3 and all medical expenses that are covered under the plan, are covered in full until the end of your plan year.</a:t>
            </a:r>
          </a:p>
        </p:txBody>
      </p:sp>
      <p:sp>
        <p:nvSpPr>
          <p:cNvPr id="4" name="Slide Number Placeholder 3"/>
          <p:cNvSpPr>
            <a:spLocks noGrp="1"/>
          </p:cNvSpPr>
          <p:nvPr>
            <p:ph type="sldNum" sz="quarter" idx="10"/>
          </p:nvPr>
        </p:nvSpPr>
        <p:spPr/>
        <p:txBody>
          <a:bodyPr/>
          <a:lstStyle/>
          <a:p>
            <a:fld id="{03EA6A49-6C50-3344-A2DA-F534C71F3FAB}" type="slidenum">
              <a:rPr lang="en-US" smtClean="0"/>
              <a:t>5</a:t>
            </a:fld>
            <a:endParaRPr lang="en-US"/>
          </a:p>
        </p:txBody>
      </p:sp>
    </p:spTree>
    <p:extLst>
      <p:ext uri="{BB962C8B-B14F-4D97-AF65-F5344CB8AC3E}">
        <p14:creationId xmlns:p14="http://schemas.microsoft.com/office/powerpoint/2010/main" val="915530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beginning of your plan year, every time you go to the doctor, urgent care, get testing or bloodwork done, your claims will process through the Univera claims system, but instead of Univera paying your doctor for you, you will pay them and Univera will help keep track of how much you’re spending. When you reach your deductible, Univera will know and you’ll automatically switch to that second phase, the coinsurance phase, where Univera pays a percentage and you pay a percentage. </a:t>
            </a:r>
          </a:p>
          <a:p>
            <a:endParaRPr lang="en-US" dirty="0"/>
          </a:p>
          <a:p>
            <a:r>
              <a:rPr lang="en-US" dirty="0"/>
              <a:t>Just a reminder – Payroll deductions that go towards your health insurance premium do not count toward your deductible or out-of-pocket maximum.  </a:t>
            </a:r>
          </a:p>
          <a:p>
            <a:endParaRPr lang="en-US" dirty="0"/>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6</a:t>
            </a:fld>
            <a:endParaRPr lang="en-US"/>
          </a:p>
        </p:txBody>
      </p:sp>
    </p:spTree>
    <p:extLst>
      <p:ext uri="{BB962C8B-B14F-4D97-AF65-F5344CB8AC3E}">
        <p14:creationId xmlns:p14="http://schemas.microsoft.com/office/powerpoint/2010/main" val="3886199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HDHP plans can be paired with a Health Savings Account, HSA for short. The HSA is a tax advantaged account – that is yours to keep and grow. You use can use it to pay for your medical expenses. So when you’re in those first phases, the deductible or coinsurance phase, you can use your HSA account to pay your medical bills and for your prescriptions. </a:t>
            </a:r>
          </a:p>
          <a:p>
            <a:endParaRPr lang="en-US" dirty="0"/>
          </a:p>
          <a:p>
            <a:r>
              <a:rPr lang="en-US" dirty="0"/>
              <a:t>The HSA is a bank account that is completely yours. You can contribute to it, use it, and take it with you wherever you go. You can decide how much you want to contribute to your HSA – and those funds never expire. </a:t>
            </a:r>
          </a:p>
          <a:p>
            <a:endParaRPr lang="en-US" dirty="0"/>
          </a:p>
          <a:p>
            <a:r>
              <a:rPr lang="en-US" dirty="0"/>
              <a:t>You might have had other health spending accounts where the funds expire at the end of the year – the HSA doesn’t work like that.  It’s different from an FSA – you don’t have to hurry up and spend it by the end of the year – your HSA funds continue to grow until you spend them. Univera has heard from some members who build up their HSA funds so they can use it for health care when they retire. </a:t>
            </a:r>
          </a:p>
          <a:p>
            <a:endParaRPr lang="en-US" dirty="0"/>
          </a:p>
        </p:txBody>
      </p:sp>
      <p:sp>
        <p:nvSpPr>
          <p:cNvPr id="4" name="Slide Number Placeholder 3"/>
          <p:cNvSpPr>
            <a:spLocks noGrp="1"/>
          </p:cNvSpPr>
          <p:nvPr>
            <p:ph type="sldNum" sz="quarter" idx="10"/>
          </p:nvPr>
        </p:nvSpPr>
        <p:spPr/>
        <p:txBody>
          <a:bodyPr/>
          <a:lstStyle/>
          <a:p>
            <a:fld id="{03EA6A49-6C50-3344-A2DA-F534C71F3FAB}" type="slidenum">
              <a:rPr lang="en-US" smtClean="0"/>
              <a:t>7</a:t>
            </a:fld>
            <a:endParaRPr lang="en-US"/>
          </a:p>
        </p:txBody>
      </p:sp>
    </p:spTree>
    <p:extLst>
      <p:ext uri="{BB962C8B-B14F-4D97-AF65-F5344CB8AC3E}">
        <p14:creationId xmlns:p14="http://schemas.microsoft.com/office/powerpoint/2010/main" val="951397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8</a:t>
            </a:fld>
            <a:endParaRPr lang="en-US"/>
          </a:p>
        </p:txBody>
      </p:sp>
    </p:spTree>
    <p:extLst>
      <p:ext uri="{BB962C8B-B14F-4D97-AF65-F5344CB8AC3E}">
        <p14:creationId xmlns:p14="http://schemas.microsoft.com/office/powerpoint/2010/main" val="1681007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**EDIT THIS SLIDE ACCORDINGLY WITH CONTRIBUTION AMOUNTS – USE THIS SLIDE IF YOU MAKE AN EMPLOYER CONTRIBUTION**</a:t>
            </a:r>
          </a:p>
          <a:p>
            <a:endParaRPr lang="en-US" sz="1000" dirty="0"/>
          </a:p>
          <a:p>
            <a:r>
              <a:rPr lang="en-US" sz="1000" dirty="0"/>
              <a:t>Let’s talk about how to simplify your costs using HSA. I want to talk a little bit more about how you build those funds. </a:t>
            </a:r>
          </a:p>
          <a:p>
            <a:endParaRPr lang="en-US" sz="1000" dirty="0"/>
          </a:p>
          <a:p>
            <a:r>
              <a:rPr lang="en-US" sz="1000" dirty="0"/>
              <a:t>First, it’s good to note that the annual maximum contribution changes every year. That amount is regulated by the government but you can choose to put up to that amount in your account each year. </a:t>
            </a:r>
          </a:p>
          <a:p>
            <a:endParaRPr lang="en-US" sz="1000" dirty="0"/>
          </a:p>
          <a:p>
            <a:r>
              <a:rPr lang="en-US" sz="1000" dirty="0"/>
              <a:t>As an employer, we contribute XXX amount of money to your HSA for you each year. The other way you build funds into your HSA is making a contribution from your paycheck using pre-tax dollars. </a:t>
            </a:r>
          </a:p>
          <a:p>
            <a:endParaRPr lang="en-US" sz="1000" dirty="0"/>
          </a:p>
          <a:p>
            <a:r>
              <a:rPr lang="en-US" sz="1000" b="0" dirty="0"/>
              <a:t>So let’s look at the breakdown using the example above– if you’re on the family with a $3,000 deductible and your employer gives you $500 of that, it’s $2500 that you spend to move from that first deductible phase to the 2</a:t>
            </a:r>
            <a:r>
              <a:rPr lang="en-US" sz="1000" b="0" baseline="30000" dirty="0"/>
              <a:t>nd</a:t>
            </a:r>
            <a:r>
              <a:rPr lang="en-US" sz="1000" b="0" dirty="0"/>
              <a:t> coinsurance phase. You can get that $2500 from your payroll contributions. That next phase is the shared expense phase – where Univera pays 80% of your medical expenses, and you pay 20% until you reach the out-of-pocket maximum of $6000 – but you can contribute up to whatever the IRS maximum is that year, in this example it’s $7,100. </a:t>
            </a:r>
          </a:p>
          <a:p>
            <a:endParaRPr lang="en-US" sz="1000" b="1" dirty="0"/>
          </a:p>
          <a:p>
            <a:r>
              <a:rPr lang="en-US" sz="1000" b="0" dirty="0"/>
              <a:t>You might be wondering what happens to your HSA if you switch to HDHP one year but want to go back to a copay the next? You are completely free to do that and you don’t lose your HSA funds,  you just won’t be able to contribute more money to the account while you’re on the copay plan. So if you decide to switch to HDHP and then go back, you don’t lose any money. It stays your bank account and is there when you need it. </a:t>
            </a:r>
          </a:p>
          <a:p>
            <a:endParaRPr lang="en-US" sz="1000" dirty="0"/>
          </a:p>
          <a:p>
            <a:endParaRPr lang="en-US" sz="1000" dirty="0"/>
          </a:p>
          <a:p>
            <a:endParaRPr lang="en-US" sz="1000" dirty="0"/>
          </a:p>
        </p:txBody>
      </p:sp>
      <p:sp>
        <p:nvSpPr>
          <p:cNvPr id="4" name="Slide Number Placeholder 3"/>
          <p:cNvSpPr>
            <a:spLocks noGrp="1"/>
          </p:cNvSpPr>
          <p:nvPr>
            <p:ph type="sldNum" sz="quarter" idx="10"/>
          </p:nvPr>
        </p:nvSpPr>
        <p:spPr/>
        <p:txBody>
          <a:bodyPr/>
          <a:lstStyle/>
          <a:p>
            <a:fld id="{03EA6A49-6C50-3344-A2DA-F534C71F3FAB}" type="slidenum">
              <a:rPr lang="en-US" smtClean="0"/>
              <a:t>9</a:t>
            </a:fld>
            <a:endParaRPr lang="en-US"/>
          </a:p>
        </p:txBody>
      </p:sp>
    </p:spTree>
    <p:extLst>
      <p:ext uri="{BB962C8B-B14F-4D97-AF65-F5344CB8AC3E}">
        <p14:creationId xmlns:p14="http://schemas.microsoft.com/office/powerpoint/2010/main" val="2804009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esign Only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rcRect/>
          <a:stretch/>
        </p:blipFill>
        <p:spPr>
          <a:xfrm>
            <a:off x="-8128" y="-4572"/>
            <a:ext cx="12208256" cy="6867144"/>
          </a:xfrm>
          <a:prstGeom prst="rect">
            <a:avLst/>
          </a:prstGeom>
        </p:spPr>
      </p:pic>
      <p:sp>
        <p:nvSpPr>
          <p:cNvPr id="2" name="Title 1"/>
          <p:cNvSpPr>
            <a:spLocks noGrp="1"/>
          </p:cNvSpPr>
          <p:nvPr>
            <p:ph type="ctrTitle" hasCustomPrompt="1"/>
          </p:nvPr>
        </p:nvSpPr>
        <p:spPr>
          <a:xfrm>
            <a:off x="2616199" y="2031728"/>
            <a:ext cx="6959600" cy="1397272"/>
          </a:xfrm>
          <a:prstGeom prst="rect">
            <a:avLst/>
          </a:prstGeom>
        </p:spPr>
        <p:txBody>
          <a:bodyPr anchor="b">
            <a:noAutofit/>
          </a:bodyPr>
          <a:lstStyle>
            <a:lvl1pPr algn="ctr">
              <a:lnSpc>
                <a:spcPct val="90000"/>
              </a:lnSpc>
              <a:defRPr sz="4400" b="1">
                <a:solidFill>
                  <a:schemeClr val="tx1"/>
                </a:solidFill>
                <a:latin typeface="Tahoma"/>
                <a:cs typeface="Tahoma"/>
              </a:defRPr>
            </a:lvl1pPr>
          </a:lstStyle>
          <a:p>
            <a:r>
              <a:rPr lang="en-US" dirty="0"/>
              <a:t>Edit The Master Title Right Here</a:t>
            </a:r>
          </a:p>
        </p:txBody>
      </p:sp>
      <p:sp>
        <p:nvSpPr>
          <p:cNvPr id="3" name="Subtitle 2"/>
          <p:cNvSpPr>
            <a:spLocks noGrp="1"/>
          </p:cNvSpPr>
          <p:nvPr>
            <p:ph type="subTitle" idx="1" hasCustomPrompt="1"/>
          </p:nvPr>
        </p:nvSpPr>
        <p:spPr>
          <a:xfrm>
            <a:off x="2616199" y="3669284"/>
            <a:ext cx="6959600" cy="327241"/>
          </a:xfrm>
          <a:prstGeom prst="rect">
            <a:avLst/>
          </a:prstGeom>
        </p:spPr>
        <p:txBody>
          <a:bodyPr anchor="ctr">
            <a:noAutofit/>
          </a:bodyPr>
          <a:lstStyle>
            <a:lvl1pPr marL="0" indent="0" algn="ctr">
              <a:buNone/>
              <a:defRPr sz="2400">
                <a:solidFill>
                  <a:schemeClr val="accent2"/>
                </a:solidFill>
                <a:latin typeface="Tahoma"/>
                <a:cs typeface="Taho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26A2957F-9B46-904B-B47D-378B0BA48D8D}"/>
              </a:ext>
            </a:extLst>
          </p:cNvPr>
          <p:cNvPicPr>
            <a:picLocks noChangeAspect="1"/>
          </p:cNvPicPr>
          <p:nvPr userDrawn="1"/>
        </p:nvPicPr>
        <p:blipFill>
          <a:blip r:embed="rId3"/>
          <a:stretch>
            <a:fillRect/>
          </a:stretch>
        </p:blipFill>
        <p:spPr>
          <a:xfrm>
            <a:off x="4651374" y="4964255"/>
            <a:ext cx="2889250" cy="884464"/>
          </a:xfrm>
          <a:prstGeom prst="rect">
            <a:avLst/>
          </a:prstGeom>
        </p:spPr>
      </p:pic>
    </p:spTree>
    <p:extLst>
      <p:ext uri="{BB962C8B-B14F-4D97-AF65-F5344CB8AC3E}">
        <p14:creationId xmlns:p14="http://schemas.microsoft.com/office/powerpoint/2010/main" val="663490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p Logo Content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74472" y="274638"/>
            <a:ext cx="9567387" cy="706434"/>
          </a:xfrm>
          <a:prstGeom prst="rect">
            <a:avLst/>
          </a:prstGeom>
        </p:spPr>
        <p:txBody>
          <a:bodyPr vert="horz" lIns="91440" tIns="45720" rIns="91440" bIns="45720" rtlCol="0" anchor="ctr">
            <a:noAutofit/>
          </a:bodyPr>
          <a:lstStyle/>
          <a:p>
            <a:r>
              <a:rPr lang="en-US" dirty="0"/>
              <a:t>Click To Edit Master Title Style</a:t>
            </a:r>
          </a:p>
        </p:txBody>
      </p:sp>
      <p:sp>
        <p:nvSpPr>
          <p:cNvPr id="8" name="Text Placeholder 2"/>
          <p:cNvSpPr>
            <a:spLocks noGrp="1"/>
          </p:cNvSpPr>
          <p:nvPr>
            <p:ph idx="1" hasCustomPrompt="1"/>
          </p:nvPr>
        </p:nvSpPr>
        <p:spPr>
          <a:xfrm>
            <a:off x="374117" y="1232043"/>
            <a:ext cx="11440075" cy="4776555"/>
          </a:xfrm>
          <a:prstGeom prst="rect">
            <a:avLst/>
          </a:prstGeom>
        </p:spPr>
        <p:txBody>
          <a:bodyPr vert="horz" lIns="91440" tIns="45720" rIns="91440" bIns="45720" rtlCol="0">
            <a:normAutofit/>
          </a:bodyPr>
          <a:lstStyle>
            <a:lvl1pPr marL="274320" indent="-274320">
              <a:buSzPct val="110000"/>
              <a:buFont typeface="Arial"/>
              <a:buChar char="•"/>
              <a:defRPr/>
            </a:lvl1pPr>
            <a:lvl2pPr>
              <a:buClr>
                <a:schemeClr val="bg2"/>
              </a:buClr>
              <a:defRPr/>
            </a:lvl2pPr>
          </a:lstStyle>
          <a:p>
            <a:pPr lvl="0"/>
            <a:r>
              <a:rPr lang="en-US" dirty="0"/>
              <a:t>Click To Edit Master Text Styles</a:t>
            </a:r>
          </a:p>
          <a:p>
            <a:pPr lvl="1"/>
            <a:r>
              <a:rPr lang="en-US" dirty="0"/>
              <a:t>Second level</a:t>
            </a:r>
          </a:p>
          <a:p>
            <a:pPr lvl="2"/>
            <a:r>
              <a:rPr lang="en-US" dirty="0"/>
              <a:t>Third level</a:t>
            </a:r>
          </a:p>
        </p:txBody>
      </p:sp>
      <p:pic>
        <p:nvPicPr>
          <p:cNvPr id="5" name="Picture 4">
            <a:extLst>
              <a:ext uri="{FF2B5EF4-FFF2-40B4-BE49-F238E27FC236}">
                <a16:creationId xmlns:a16="http://schemas.microsoft.com/office/drawing/2014/main" id="{F707CA60-92FA-DE4B-8049-4B24390F0E0F}"/>
              </a:ext>
            </a:extLst>
          </p:cNvPr>
          <p:cNvPicPr>
            <a:picLocks noChangeAspect="1"/>
          </p:cNvPicPr>
          <p:nvPr userDrawn="1"/>
        </p:nvPicPr>
        <p:blipFill>
          <a:blip r:embed="rId2"/>
          <a:stretch>
            <a:fillRect/>
          </a:stretch>
        </p:blipFill>
        <p:spPr>
          <a:xfrm>
            <a:off x="10179411" y="364112"/>
            <a:ext cx="1723122" cy="527486"/>
          </a:xfrm>
          <a:prstGeom prst="rect">
            <a:avLst/>
          </a:prstGeom>
        </p:spPr>
      </p:pic>
      <p:sp>
        <p:nvSpPr>
          <p:cNvPr id="2" name="Rectangle 1">
            <a:extLst>
              <a:ext uri="{FF2B5EF4-FFF2-40B4-BE49-F238E27FC236}">
                <a16:creationId xmlns:a16="http://schemas.microsoft.com/office/drawing/2014/main" id="{A510164A-042B-224E-881D-CEEA5A24D97F}"/>
              </a:ext>
            </a:extLst>
          </p:cNvPr>
          <p:cNvSpPr/>
          <p:nvPr userDrawn="1"/>
        </p:nvSpPr>
        <p:spPr>
          <a:xfrm>
            <a:off x="9816353" y="6087035"/>
            <a:ext cx="2178423" cy="68131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sp>
        <p:nvSpPr>
          <p:cNvPr id="11" name="Slide Number Placeholder 5">
            <a:extLst>
              <a:ext uri="{FF2B5EF4-FFF2-40B4-BE49-F238E27FC236}">
                <a16:creationId xmlns:a16="http://schemas.microsoft.com/office/drawing/2014/main" id="{09433C79-348C-A74F-BC3C-731B638AAC65}"/>
              </a:ext>
            </a:extLst>
          </p:cNvPr>
          <p:cNvSpPr>
            <a:spLocks noGrp="1"/>
          </p:cNvSpPr>
          <p:nvPr>
            <p:ph type="sldNum" sz="quarter" idx="4"/>
          </p:nvPr>
        </p:nvSpPr>
        <p:spPr>
          <a:xfrm>
            <a:off x="150000" y="6402936"/>
            <a:ext cx="448234"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Tree>
    <p:extLst>
      <p:ext uri="{BB962C8B-B14F-4D97-AF65-F5344CB8AC3E}">
        <p14:creationId xmlns:p14="http://schemas.microsoft.com/office/powerpoint/2010/main" val="1988539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ributing Partners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80EAB8-7F84-8042-8EE1-143B406AC357}"/>
              </a:ext>
            </a:extLst>
          </p:cNvPr>
          <p:cNvPicPr>
            <a:picLocks noChangeAspect="1"/>
          </p:cNvPicPr>
          <p:nvPr userDrawn="1"/>
        </p:nvPicPr>
        <p:blipFill>
          <a:blip r:embed="rId2"/>
          <a:srcRect/>
          <a:stretch/>
        </p:blipFill>
        <p:spPr>
          <a:xfrm>
            <a:off x="0" y="0"/>
            <a:ext cx="12192000" cy="6858000"/>
          </a:xfrm>
          <a:prstGeom prst="rect">
            <a:avLst/>
          </a:prstGeom>
        </p:spPr>
      </p:pic>
      <p:sp>
        <p:nvSpPr>
          <p:cNvPr id="8" name="Content Placeholder 7">
            <a:extLst>
              <a:ext uri="{FF2B5EF4-FFF2-40B4-BE49-F238E27FC236}">
                <a16:creationId xmlns:a16="http://schemas.microsoft.com/office/drawing/2014/main" id="{E76FD3CA-85F9-4849-B004-306DD8C510A6}"/>
              </a:ext>
            </a:extLst>
          </p:cNvPr>
          <p:cNvSpPr>
            <a:spLocks noGrp="1"/>
          </p:cNvSpPr>
          <p:nvPr>
            <p:ph sz="quarter" idx="11" hasCustomPrompt="1"/>
          </p:nvPr>
        </p:nvSpPr>
        <p:spPr>
          <a:xfrm>
            <a:off x="823865" y="1340369"/>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sp>
        <p:nvSpPr>
          <p:cNvPr id="9" name="Content Placeholder 7">
            <a:extLst>
              <a:ext uri="{FF2B5EF4-FFF2-40B4-BE49-F238E27FC236}">
                <a16:creationId xmlns:a16="http://schemas.microsoft.com/office/drawing/2014/main" id="{21B538A9-3F08-5C47-B759-663127F3B239}"/>
              </a:ext>
            </a:extLst>
          </p:cNvPr>
          <p:cNvSpPr>
            <a:spLocks noGrp="1"/>
          </p:cNvSpPr>
          <p:nvPr>
            <p:ph sz="quarter" idx="12" hasCustomPrompt="1"/>
          </p:nvPr>
        </p:nvSpPr>
        <p:spPr>
          <a:xfrm>
            <a:off x="823865" y="2035977"/>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sp>
        <p:nvSpPr>
          <p:cNvPr id="13" name="Content Placeholder 7">
            <a:extLst>
              <a:ext uri="{FF2B5EF4-FFF2-40B4-BE49-F238E27FC236}">
                <a16:creationId xmlns:a16="http://schemas.microsoft.com/office/drawing/2014/main" id="{94E8F797-DCEF-6343-94C1-9C7FD1C52C86}"/>
              </a:ext>
            </a:extLst>
          </p:cNvPr>
          <p:cNvSpPr>
            <a:spLocks noGrp="1"/>
          </p:cNvSpPr>
          <p:nvPr>
            <p:ph sz="quarter" idx="13" hasCustomPrompt="1"/>
          </p:nvPr>
        </p:nvSpPr>
        <p:spPr>
          <a:xfrm>
            <a:off x="823865" y="2733392"/>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sp>
        <p:nvSpPr>
          <p:cNvPr id="14" name="Content Placeholder 7">
            <a:extLst>
              <a:ext uri="{FF2B5EF4-FFF2-40B4-BE49-F238E27FC236}">
                <a16:creationId xmlns:a16="http://schemas.microsoft.com/office/drawing/2014/main" id="{AB8C4167-8A53-C642-9601-F3A7329976EB}"/>
              </a:ext>
            </a:extLst>
          </p:cNvPr>
          <p:cNvSpPr>
            <a:spLocks noGrp="1"/>
          </p:cNvSpPr>
          <p:nvPr>
            <p:ph sz="quarter" idx="14" hasCustomPrompt="1"/>
          </p:nvPr>
        </p:nvSpPr>
        <p:spPr>
          <a:xfrm>
            <a:off x="823865" y="3429000"/>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sp>
        <p:nvSpPr>
          <p:cNvPr id="15" name="Content Placeholder 7">
            <a:extLst>
              <a:ext uri="{FF2B5EF4-FFF2-40B4-BE49-F238E27FC236}">
                <a16:creationId xmlns:a16="http://schemas.microsoft.com/office/drawing/2014/main" id="{3E94A542-389A-234A-8D2F-0EC9493C66CF}"/>
              </a:ext>
            </a:extLst>
          </p:cNvPr>
          <p:cNvSpPr>
            <a:spLocks noGrp="1"/>
          </p:cNvSpPr>
          <p:nvPr>
            <p:ph sz="quarter" idx="15" hasCustomPrompt="1"/>
          </p:nvPr>
        </p:nvSpPr>
        <p:spPr>
          <a:xfrm>
            <a:off x="823865" y="4124608"/>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sp>
        <p:nvSpPr>
          <p:cNvPr id="16" name="Content Placeholder 7">
            <a:extLst>
              <a:ext uri="{FF2B5EF4-FFF2-40B4-BE49-F238E27FC236}">
                <a16:creationId xmlns:a16="http://schemas.microsoft.com/office/drawing/2014/main" id="{479622B0-AE0D-CE47-A1F1-534D83C1E04F}"/>
              </a:ext>
            </a:extLst>
          </p:cNvPr>
          <p:cNvSpPr>
            <a:spLocks noGrp="1"/>
          </p:cNvSpPr>
          <p:nvPr>
            <p:ph sz="quarter" idx="16" hasCustomPrompt="1"/>
          </p:nvPr>
        </p:nvSpPr>
        <p:spPr>
          <a:xfrm>
            <a:off x="823865" y="4820216"/>
            <a:ext cx="9495728" cy="452437"/>
          </a:xfrm>
        </p:spPr>
        <p:txBody>
          <a:bodyPr/>
          <a:lstStyle>
            <a:lvl1pPr marL="283464" indent="-283464">
              <a:buClr>
                <a:schemeClr val="accent2"/>
              </a:buClr>
              <a:defRPr/>
            </a:lvl1pPr>
            <a:lvl2pPr marL="457200" indent="0">
              <a:buNone/>
              <a:defRPr/>
            </a:lvl2pPr>
          </a:lstStyle>
          <a:p>
            <a:pPr lvl="0"/>
            <a:r>
              <a:rPr lang="en-US" dirty="0"/>
              <a:t>Team or Individual’s Name</a:t>
            </a:r>
          </a:p>
        </p:txBody>
      </p:sp>
      <p:pic>
        <p:nvPicPr>
          <p:cNvPr id="17" name="Picture 16">
            <a:extLst>
              <a:ext uri="{FF2B5EF4-FFF2-40B4-BE49-F238E27FC236}">
                <a16:creationId xmlns:a16="http://schemas.microsoft.com/office/drawing/2014/main" id="{01853C4F-FE1B-244E-B9DB-6DC53FA8A459}"/>
              </a:ext>
            </a:extLst>
          </p:cNvPr>
          <p:cNvPicPr>
            <a:picLocks noChangeAspect="1"/>
          </p:cNvPicPr>
          <p:nvPr userDrawn="1"/>
        </p:nvPicPr>
        <p:blipFill>
          <a:blip r:embed="rId3"/>
          <a:stretch>
            <a:fillRect/>
          </a:stretch>
        </p:blipFill>
        <p:spPr>
          <a:xfrm>
            <a:off x="10179411" y="6141529"/>
            <a:ext cx="1723122" cy="527486"/>
          </a:xfrm>
          <a:prstGeom prst="rect">
            <a:avLst/>
          </a:prstGeom>
        </p:spPr>
      </p:pic>
      <p:sp>
        <p:nvSpPr>
          <p:cNvPr id="24" name="Slide Number Placeholder 5">
            <a:extLst>
              <a:ext uri="{FF2B5EF4-FFF2-40B4-BE49-F238E27FC236}">
                <a16:creationId xmlns:a16="http://schemas.microsoft.com/office/drawing/2014/main" id="{58A92DFD-EA63-6F46-9AC4-25695E4518C2}"/>
              </a:ext>
            </a:extLst>
          </p:cNvPr>
          <p:cNvSpPr>
            <a:spLocks noGrp="1"/>
          </p:cNvSpPr>
          <p:nvPr>
            <p:ph type="sldNum" sz="quarter" idx="4"/>
          </p:nvPr>
        </p:nvSpPr>
        <p:spPr>
          <a:xfrm>
            <a:off x="127002" y="6405272"/>
            <a:ext cx="510985"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
        <p:nvSpPr>
          <p:cNvPr id="25" name="Text Box 6">
            <a:extLst>
              <a:ext uri="{FF2B5EF4-FFF2-40B4-BE49-F238E27FC236}">
                <a16:creationId xmlns:a16="http://schemas.microsoft.com/office/drawing/2014/main" id="{C84AB3C5-B359-8E4A-8E48-D22060A32272}"/>
              </a:ext>
            </a:extLst>
          </p:cNvPr>
          <p:cNvSpPr txBox="1">
            <a:spLocks noChangeArrowheads="1"/>
          </p:cNvSpPr>
          <p:nvPr userDrawn="1"/>
        </p:nvSpPr>
        <p:spPr bwMode="auto">
          <a:xfrm>
            <a:off x="555811" y="6422642"/>
            <a:ext cx="3149600" cy="200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45713" rIns="91425" bIns="45713" anchor="ct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l" eaLnBrk="1" fontAlgn="auto" hangingPunct="1">
              <a:spcBef>
                <a:spcPct val="50000"/>
              </a:spcBef>
              <a:spcAft>
                <a:spcPts val="0"/>
              </a:spcAft>
              <a:defRPr/>
            </a:pPr>
            <a:r>
              <a:rPr lang="en-US" altLang="en-US" sz="700" dirty="0">
                <a:solidFill>
                  <a:schemeClr val="tx1"/>
                </a:solidFill>
                <a:latin typeface="Tahoma" pitchFamily="34" charset="0"/>
              </a:rPr>
              <a:t>Confidential — Do Not Distribute</a:t>
            </a:r>
            <a:endParaRPr lang="en-US" altLang="en-US" sz="2800" dirty="0">
              <a:solidFill>
                <a:schemeClr val="tx1"/>
              </a:solidFill>
              <a:latin typeface="Times New Roman" pitchFamily="18" charset="0"/>
            </a:endParaRPr>
          </a:p>
        </p:txBody>
      </p:sp>
    </p:spTree>
    <p:extLst>
      <p:ext uri="{BB962C8B-B14F-4D97-AF65-F5344CB8AC3E}">
        <p14:creationId xmlns:p14="http://schemas.microsoft.com/office/powerpoint/2010/main" val="3627982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0258DC-2B72-5F43-A23C-0D8FA723DFC8}"/>
              </a:ext>
            </a:extLst>
          </p:cNvPr>
          <p:cNvPicPr>
            <a:picLocks noChangeAspect="1"/>
          </p:cNvPicPr>
          <p:nvPr userDrawn="1"/>
        </p:nvPicPr>
        <p:blipFill>
          <a:blip r:embed="rId2"/>
          <a:srcRect/>
          <a:stretch/>
        </p:blipFill>
        <p:spPr>
          <a:xfrm>
            <a:off x="-24384" y="0"/>
            <a:ext cx="12216384" cy="6871716"/>
          </a:xfrm>
          <a:prstGeom prst="rect">
            <a:avLst/>
          </a:prstGeom>
        </p:spPr>
      </p:pic>
      <p:pic>
        <p:nvPicPr>
          <p:cNvPr id="5" name="Picture 4">
            <a:extLst>
              <a:ext uri="{FF2B5EF4-FFF2-40B4-BE49-F238E27FC236}">
                <a16:creationId xmlns:a16="http://schemas.microsoft.com/office/drawing/2014/main" id="{14D7A439-5F91-8A40-93CB-6BA92E6347B2}"/>
              </a:ext>
            </a:extLst>
          </p:cNvPr>
          <p:cNvPicPr>
            <a:picLocks noChangeAspect="1"/>
          </p:cNvPicPr>
          <p:nvPr userDrawn="1"/>
        </p:nvPicPr>
        <p:blipFill>
          <a:blip r:embed="rId3"/>
          <a:stretch>
            <a:fillRect/>
          </a:stretch>
        </p:blipFill>
        <p:spPr>
          <a:xfrm>
            <a:off x="9610165" y="5926108"/>
            <a:ext cx="2366682" cy="724494"/>
          </a:xfrm>
          <a:prstGeom prst="rect">
            <a:avLst/>
          </a:prstGeom>
        </p:spPr>
      </p:pic>
    </p:spTree>
    <p:extLst>
      <p:ext uri="{BB962C8B-B14F-4D97-AF65-F5344CB8AC3E}">
        <p14:creationId xmlns:p14="http://schemas.microsoft.com/office/powerpoint/2010/main" val="889454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cussion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0258DC-2B72-5F43-A23C-0D8FA723DFC8}"/>
              </a:ext>
            </a:extLst>
          </p:cNvPr>
          <p:cNvPicPr>
            <a:picLocks noChangeAspect="1"/>
          </p:cNvPicPr>
          <p:nvPr userDrawn="1"/>
        </p:nvPicPr>
        <p:blipFill>
          <a:blip r:embed="rId2"/>
          <a:srcRect/>
          <a:stretch/>
        </p:blipFill>
        <p:spPr>
          <a:xfrm>
            <a:off x="-24384" y="0"/>
            <a:ext cx="12216384" cy="6871716"/>
          </a:xfrm>
          <a:prstGeom prst="rect">
            <a:avLst/>
          </a:prstGeom>
        </p:spPr>
      </p:pic>
      <p:pic>
        <p:nvPicPr>
          <p:cNvPr id="5" name="Picture 4">
            <a:extLst>
              <a:ext uri="{FF2B5EF4-FFF2-40B4-BE49-F238E27FC236}">
                <a16:creationId xmlns:a16="http://schemas.microsoft.com/office/drawing/2014/main" id="{14D7A439-5F91-8A40-93CB-6BA92E6347B2}"/>
              </a:ext>
            </a:extLst>
          </p:cNvPr>
          <p:cNvPicPr>
            <a:picLocks noChangeAspect="1"/>
          </p:cNvPicPr>
          <p:nvPr userDrawn="1"/>
        </p:nvPicPr>
        <p:blipFill>
          <a:blip r:embed="rId3"/>
          <a:stretch>
            <a:fillRect/>
          </a:stretch>
        </p:blipFill>
        <p:spPr>
          <a:xfrm>
            <a:off x="9610165" y="5926108"/>
            <a:ext cx="2366682" cy="724494"/>
          </a:xfrm>
          <a:prstGeom prst="rect">
            <a:avLst/>
          </a:prstGeom>
        </p:spPr>
      </p:pic>
    </p:spTree>
    <p:extLst>
      <p:ext uri="{BB962C8B-B14F-4D97-AF65-F5344CB8AC3E}">
        <p14:creationId xmlns:p14="http://schemas.microsoft.com/office/powerpoint/2010/main" val="3448193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0258DC-2B72-5F43-A23C-0D8FA723DFC8}"/>
              </a:ext>
            </a:extLst>
          </p:cNvPr>
          <p:cNvPicPr>
            <a:picLocks noChangeAspect="1"/>
          </p:cNvPicPr>
          <p:nvPr userDrawn="1"/>
        </p:nvPicPr>
        <p:blipFill>
          <a:blip r:embed="rId2"/>
          <a:srcRect/>
          <a:stretch/>
        </p:blipFill>
        <p:spPr>
          <a:xfrm>
            <a:off x="-24384" y="0"/>
            <a:ext cx="12216384" cy="6871716"/>
          </a:xfrm>
          <a:prstGeom prst="rect">
            <a:avLst/>
          </a:prstGeom>
        </p:spPr>
      </p:pic>
      <p:pic>
        <p:nvPicPr>
          <p:cNvPr id="5" name="Picture 4">
            <a:extLst>
              <a:ext uri="{FF2B5EF4-FFF2-40B4-BE49-F238E27FC236}">
                <a16:creationId xmlns:a16="http://schemas.microsoft.com/office/drawing/2014/main" id="{14D7A439-5F91-8A40-93CB-6BA92E6347B2}"/>
              </a:ext>
            </a:extLst>
          </p:cNvPr>
          <p:cNvPicPr>
            <a:picLocks noChangeAspect="1"/>
          </p:cNvPicPr>
          <p:nvPr userDrawn="1"/>
        </p:nvPicPr>
        <p:blipFill>
          <a:blip r:embed="rId3"/>
          <a:stretch>
            <a:fillRect/>
          </a:stretch>
        </p:blipFill>
        <p:spPr>
          <a:xfrm>
            <a:off x="9610165" y="5926108"/>
            <a:ext cx="2366682" cy="724494"/>
          </a:xfrm>
          <a:prstGeom prst="rect">
            <a:avLst/>
          </a:prstGeom>
        </p:spPr>
      </p:pic>
    </p:spTree>
    <p:extLst>
      <p:ext uri="{BB962C8B-B14F-4D97-AF65-F5344CB8AC3E}">
        <p14:creationId xmlns:p14="http://schemas.microsoft.com/office/powerpoint/2010/main" val="3985833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0258DC-2B72-5F43-A23C-0D8FA723DFC8}"/>
              </a:ext>
            </a:extLst>
          </p:cNvPr>
          <p:cNvPicPr>
            <a:picLocks noChangeAspect="1"/>
          </p:cNvPicPr>
          <p:nvPr userDrawn="1"/>
        </p:nvPicPr>
        <p:blipFill>
          <a:blip r:embed="rId2"/>
          <a:srcRect/>
          <a:stretch/>
        </p:blipFill>
        <p:spPr>
          <a:xfrm>
            <a:off x="-24384" y="0"/>
            <a:ext cx="12216384" cy="6871716"/>
          </a:xfrm>
          <a:prstGeom prst="rect">
            <a:avLst/>
          </a:prstGeom>
        </p:spPr>
      </p:pic>
      <p:pic>
        <p:nvPicPr>
          <p:cNvPr id="5" name="Picture 4">
            <a:extLst>
              <a:ext uri="{FF2B5EF4-FFF2-40B4-BE49-F238E27FC236}">
                <a16:creationId xmlns:a16="http://schemas.microsoft.com/office/drawing/2014/main" id="{14D7A439-5F91-8A40-93CB-6BA92E6347B2}"/>
              </a:ext>
            </a:extLst>
          </p:cNvPr>
          <p:cNvPicPr>
            <a:picLocks noChangeAspect="1"/>
          </p:cNvPicPr>
          <p:nvPr userDrawn="1"/>
        </p:nvPicPr>
        <p:blipFill>
          <a:blip r:embed="rId3"/>
          <a:stretch>
            <a:fillRect/>
          </a:stretch>
        </p:blipFill>
        <p:spPr>
          <a:xfrm>
            <a:off x="9610165" y="5926108"/>
            <a:ext cx="2366682" cy="724494"/>
          </a:xfrm>
          <a:prstGeom prst="rect">
            <a:avLst/>
          </a:prstGeom>
        </p:spPr>
      </p:pic>
    </p:spTree>
    <p:extLst>
      <p:ext uri="{BB962C8B-B14F-4D97-AF65-F5344CB8AC3E}">
        <p14:creationId xmlns:p14="http://schemas.microsoft.com/office/powerpoint/2010/main" val="20334199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ottom Logo: Title, Tex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74472" y="274638"/>
            <a:ext cx="11392800" cy="706434"/>
          </a:xfrm>
          <a:prstGeom prst="rect">
            <a:avLst/>
          </a:prstGeom>
        </p:spPr>
        <p:txBody>
          <a:bodyPr vert="horz" lIns="91440" tIns="45720" rIns="91440" bIns="45720" rtlCol="0" anchor="ctr">
            <a:noAutofit/>
          </a:bodyPr>
          <a:lstStyle/>
          <a:p>
            <a:r>
              <a:rPr lang="en-US" dirty="0"/>
              <a:t>Click To Edit Master Title Style</a:t>
            </a:r>
          </a:p>
        </p:txBody>
      </p:sp>
      <p:sp>
        <p:nvSpPr>
          <p:cNvPr id="8" name="Text Placeholder 2"/>
          <p:cNvSpPr>
            <a:spLocks noGrp="1"/>
          </p:cNvSpPr>
          <p:nvPr>
            <p:ph idx="1" hasCustomPrompt="1"/>
          </p:nvPr>
        </p:nvSpPr>
        <p:spPr>
          <a:xfrm>
            <a:off x="374117" y="1232043"/>
            <a:ext cx="11440075" cy="4776555"/>
          </a:xfrm>
          <a:prstGeom prst="rect">
            <a:avLst/>
          </a:prstGeom>
        </p:spPr>
        <p:txBody>
          <a:bodyPr vert="horz" lIns="91440" tIns="45720" rIns="91440" bIns="45720" rtlCol="0">
            <a:normAutofit/>
          </a:bodyPr>
          <a:lstStyle>
            <a:lvl1pPr marL="164592" indent="-256032">
              <a:buSzPct val="110000"/>
              <a:buFont typeface="Arial"/>
              <a:buChar char="•"/>
              <a:defRPr/>
            </a:lvl1pPr>
            <a:lvl2pPr>
              <a:buClr>
                <a:schemeClr val="bg2"/>
              </a:buClr>
              <a:defRPr/>
            </a:lvl2pPr>
          </a:lstStyle>
          <a:p>
            <a:pPr lvl="0"/>
            <a:r>
              <a:rPr lang="en-US" dirty="0"/>
              <a:t>Click To Edit Master Text Styles</a:t>
            </a:r>
          </a:p>
          <a:p>
            <a:pPr lvl="1"/>
            <a:r>
              <a:rPr lang="en-US" dirty="0"/>
              <a:t>Second level</a:t>
            </a:r>
          </a:p>
          <a:p>
            <a:pPr lvl="2"/>
            <a:r>
              <a:rPr lang="en-US" dirty="0"/>
              <a:t>Third level</a:t>
            </a:r>
          </a:p>
        </p:txBody>
      </p:sp>
      <p:sp>
        <p:nvSpPr>
          <p:cNvPr id="9" name="Slide Number Placeholder 5"/>
          <p:cNvSpPr>
            <a:spLocks noGrp="1"/>
          </p:cNvSpPr>
          <p:nvPr>
            <p:ph type="sldNum" sz="quarter" idx="4"/>
          </p:nvPr>
        </p:nvSpPr>
        <p:spPr>
          <a:xfrm>
            <a:off x="11336444" y="6504926"/>
            <a:ext cx="732673" cy="217411"/>
          </a:xfrm>
          <a:prstGeom prst="rect">
            <a:avLst/>
          </a:prstGeom>
        </p:spPr>
        <p:txBody>
          <a:bodyPr vert="horz" lIns="91440" tIns="45720" rIns="91440" bIns="45720" rtlCol="0" anchor="ctr"/>
          <a:lstStyle>
            <a:lvl1pPr algn="r">
              <a:defRPr sz="1050">
                <a:solidFill>
                  <a:srgbClr val="043167"/>
                </a:solidFill>
                <a:latin typeface="Tahoma"/>
                <a:cs typeface="Tahoma"/>
              </a:defRPr>
            </a:lvl1pPr>
          </a:lstStyle>
          <a:p>
            <a:fld id="{394606BD-0334-E646-A4C0-36CF658FFFDB}" type="slidenum">
              <a:rPr lang="en-US" smtClean="0"/>
              <a:pPr/>
              <a:t>‹#›</a:t>
            </a:fld>
            <a:endParaRPr lang="en-US" dirty="0"/>
          </a:p>
        </p:txBody>
      </p:sp>
    </p:spTree>
    <p:extLst>
      <p:ext uri="{BB962C8B-B14F-4D97-AF65-F5344CB8AC3E}">
        <p14:creationId xmlns:p14="http://schemas.microsoft.com/office/powerpoint/2010/main" val="4283949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Medicare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rcRect/>
          <a:stretch/>
        </p:blipFill>
        <p:spPr>
          <a:xfrm>
            <a:off x="-2233" y="3315"/>
            <a:ext cx="12196467" cy="6860513"/>
          </a:xfrm>
          <a:prstGeom prst="rect">
            <a:avLst/>
          </a:prstGeom>
        </p:spPr>
      </p:pic>
      <p:sp>
        <p:nvSpPr>
          <p:cNvPr id="2" name="Title 1"/>
          <p:cNvSpPr>
            <a:spLocks noGrp="1"/>
          </p:cNvSpPr>
          <p:nvPr>
            <p:ph type="ctrTitle" hasCustomPrompt="1"/>
          </p:nvPr>
        </p:nvSpPr>
        <p:spPr>
          <a:xfrm>
            <a:off x="2616199" y="2031728"/>
            <a:ext cx="6959600" cy="1397272"/>
          </a:xfrm>
          <a:prstGeom prst="rect">
            <a:avLst/>
          </a:prstGeom>
        </p:spPr>
        <p:txBody>
          <a:bodyPr anchor="b">
            <a:noAutofit/>
          </a:bodyPr>
          <a:lstStyle>
            <a:lvl1pPr algn="ctr">
              <a:lnSpc>
                <a:spcPct val="90000"/>
              </a:lnSpc>
              <a:defRPr sz="4400" b="1">
                <a:solidFill>
                  <a:schemeClr val="tx1"/>
                </a:solidFill>
                <a:latin typeface="Tahoma"/>
                <a:cs typeface="Tahoma"/>
              </a:defRPr>
            </a:lvl1pPr>
          </a:lstStyle>
          <a:p>
            <a:r>
              <a:rPr lang="en-US" dirty="0"/>
              <a:t>Edit The Master Title Right Here</a:t>
            </a:r>
          </a:p>
        </p:txBody>
      </p:sp>
      <p:sp>
        <p:nvSpPr>
          <p:cNvPr id="3" name="Subtitle 2"/>
          <p:cNvSpPr>
            <a:spLocks noGrp="1"/>
          </p:cNvSpPr>
          <p:nvPr>
            <p:ph type="subTitle" idx="1" hasCustomPrompt="1"/>
          </p:nvPr>
        </p:nvSpPr>
        <p:spPr>
          <a:xfrm>
            <a:off x="2616199" y="3669284"/>
            <a:ext cx="6959600" cy="327241"/>
          </a:xfrm>
          <a:prstGeom prst="rect">
            <a:avLst/>
          </a:prstGeom>
        </p:spPr>
        <p:txBody>
          <a:bodyPr anchor="ctr">
            <a:noAutofit/>
          </a:bodyPr>
          <a:lstStyle>
            <a:lvl1pPr marL="0" indent="0" algn="ctr">
              <a:buNone/>
              <a:defRPr sz="2400">
                <a:solidFill>
                  <a:schemeClr val="accent2"/>
                </a:solidFill>
                <a:latin typeface="Tahoma"/>
                <a:cs typeface="Taho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26A2957F-9B46-904B-B47D-378B0BA48D8D}"/>
              </a:ext>
            </a:extLst>
          </p:cNvPr>
          <p:cNvPicPr>
            <a:picLocks noChangeAspect="1"/>
          </p:cNvPicPr>
          <p:nvPr userDrawn="1"/>
        </p:nvPicPr>
        <p:blipFill>
          <a:blip r:embed="rId3"/>
          <a:stretch>
            <a:fillRect/>
          </a:stretch>
        </p:blipFill>
        <p:spPr>
          <a:xfrm>
            <a:off x="4651374" y="4964255"/>
            <a:ext cx="2889250" cy="884464"/>
          </a:xfrm>
          <a:prstGeom prst="rect">
            <a:avLst/>
          </a:prstGeom>
        </p:spPr>
      </p:pic>
    </p:spTree>
    <p:extLst>
      <p:ext uri="{BB962C8B-B14F-4D97-AF65-F5344CB8AC3E}">
        <p14:creationId xmlns:p14="http://schemas.microsoft.com/office/powerpoint/2010/main" val="1627584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Medical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rcRect/>
          <a:stretch/>
        </p:blipFill>
        <p:spPr>
          <a:xfrm>
            <a:off x="-2234" y="0"/>
            <a:ext cx="12196469" cy="6860513"/>
          </a:xfrm>
          <a:prstGeom prst="rect">
            <a:avLst/>
          </a:prstGeom>
        </p:spPr>
      </p:pic>
      <p:sp>
        <p:nvSpPr>
          <p:cNvPr id="2" name="Title 1"/>
          <p:cNvSpPr>
            <a:spLocks noGrp="1"/>
          </p:cNvSpPr>
          <p:nvPr>
            <p:ph type="ctrTitle" hasCustomPrompt="1"/>
          </p:nvPr>
        </p:nvSpPr>
        <p:spPr>
          <a:xfrm>
            <a:off x="2616199" y="2028413"/>
            <a:ext cx="6959600" cy="1397272"/>
          </a:xfrm>
          <a:prstGeom prst="rect">
            <a:avLst/>
          </a:prstGeom>
        </p:spPr>
        <p:txBody>
          <a:bodyPr anchor="b">
            <a:noAutofit/>
          </a:bodyPr>
          <a:lstStyle>
            <a:lvl1pPr algn="ctr">
              <a:lnSpc>
                <a:spcPct val="90000"/>
              </a:lnSpc>
              <a:defRPr sz="4400" b="1">
                <a:solidFill>
                  <a:schemeClr val="tx1"/>
                </a:solidFill>
                <a:latin typeface="Tahoma"/>
                <a:cs typeface="Tahoma"/>
              </a:defRPr>
            </a:lvl1pPr>
          </a:lstStyle>
          <a:p>
            <a:r>
              <a:rPr lang="en-US" dirty="0"/>
              <a:t>Edit The Master Title Right Here</a:t>
            </a:r>
          </a:p>
        </p:txBody>
      </p:sp>
      <p:sp>
        <p:nvSpPr>
          <p:cNvPr id="3" name="Subtitle 2"/>
          <p:cNvSpPr>
            <a:spLocks noGrp="1"/>
          </p:cNvSpPr>
          <p:nvPr>
            <p:ph type="subTitle" idx="1" hasCustomPrompt="1"/>
          </p:nvPr>
        </p:nvSpPr>
        <p:spPr>
          <a:xfrm>
            <a:off x="2616199" y="3669284"/>
            <a:ext cx="6959600" cy="327241"/>
          </a:xfrm>
          <a:prstGeom prst="rect">
            <a:avLst/>
          </a:prstGeom>
        </p:spPr>
        <p:txBody>
          <a:bodyPr anchor="ctr">
            <a:noAutofit/>
          </a:bodyPr>
          <a:lstStyle>
            <a:lvl1pPr marL="0" indent="0" algn="ctr">
              <a:buNone/>
              <a:defRPr sz="2400">
                <a:solidFill>
                  <a:schemeClr val="accent2"/>
                </a:solidFill>
                <a:latin typeface="Tahoma"/>
                <a:cs typeface="Taho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26A2957F-9B46-904B-B47D-378B0BA48D8D}"/>
              </a:ext>
            </a:extLst>
          </p:cNvPr>
          <p:cNvPicPr>
            <a:picLocks noChangeAspect="1"/>
          </p:cNvPicPr>
          <p:nvPr userDrawn="1"/>
        </p:nvPicPr>
        <p:blipFill>
          <a:blip r:embed="rId3"/>
          <a:stretch>
            <a:fillRect/>
          </a:stretch>
        </p:blipFill>
        <p:spPr>
          <a:xfrm>
            <a:off x="4651374" y="4964255"/>
            <a:ext cx="2889250" cy="884464"/>
          </a:xfrm>
          <a:prstGeom prst="rect">
            <a:avLst/>
          </a:prstGeom>
        </p:spPr>
      </p:pic>
    </p:spTree>
    <p:extLst>
      <p:ext uri="{BB962C8B-B14F-4D97-AF65-F5344CB8AC3E}">
        <p14:creationId xmlns:p14="http://schemas.microsoft.com/office/powerpoint/2010/main" val="3647247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Individuals and Families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rcRect/>
          <a:stretch/>
        </p:blipFill>
        <p:spPr>
          <a:xfrm>
            <a:off x="-2233" y="3315"/>
            <a:ext cx="12196467" cy="6860512"/>
          </a:xfrm>
          <a:prstGeom prst="rect">
            <a:avLst/>
          </a:prstGeom>
        </p:spPr>
      </p:pic>
      <p:sp>
        <p:nvSpPr>
          <p:cNvPr id="2" name="Title 1"/>
          <p:cNvSpPr>
            <a:spLocks noGrp="1"/>
          </p:cNvSpPr>
          <p:nvPr>
            <p:ph type="ctrTitle" hasCustomPrompt="1"/>
          </p:nvPr>
        </p:nvSpPr>
        <p:spPr>
          <a:xfrm>
            <a:off x="2616199" y="2031728"/>
            <a:ext cx="6959600" cy="1397272"/>
          </a:xfrm>
          <a:prstGeom prst="rect">
            <a:avLst/>
          </a:prstGeom>
        </p:spPr>
        <p:txBody>
          <a:bodyPr anchor="b">
            <a:noAutofit/>
          </a:bodyPr>
          <a:lstStyle>
            <a:lvl1pPr algn="ctr">
              <a:lnSpc>
                <a:spcPct val="90000"/>
              </a:lnSpc>
              <a:defRPr sz="4400" b="1">
                <a:solidFill>
                  <a:schemeClr val="tx1"/>
                </a:solidFill>
                <a:latin typeface="Tahoma"/>
                <a:cs typeface="Tahoma"/>
              </a:defRPr>
            </a:lvl1pPr>
          </a:lstStyle>
          <a:p>
            <a:r>
              <a:rPr lang="en-US" dirty="0"/>
              <a:t>Edit The Master Title Right Here</a:t>
            </a:r>
          </a:p>
        </p:txBody>
      </p:sp>
      <p:sp>
        <p:nvSpPr>
          <p:cNvPr id="3" name="Subtitle 2"/>
          <p:cNvSpPr>
            <a:spLocks noGrp="1"/>
          </p:cNvSpPr>
          <p:nvPr>
            <p:ph type="subTitle" idx="1" hasCustomPrompt="1"/>
          </p:nvPr>
        </p:nvSpPr>
        <p:spPr>
          <a:xfrm>
            <a:off x="2616199" y="3669284"/>
            <a:ext cx="6959600" cy="327241"/>
          </a:xfrm>
          <a:prstGeom prst="rect">
            <a:avLst/>
          </a:prstGeom>
        </p:spPr>
        <p:txBody>
          <a:bodyPr anchor="ctr">
            <a:noAutofit/>
          </a:bodyPr>
          <a:lstStyle>
            <a:lvl1pPr marL="0" indent="0" algn="ctr">
              <a:buNone/>
              <a:defRPr sz="2400">
                <a:solidFill>
                  <a:schemeClr val="accent2"/>
                </a:solidFill>
                <a:latin typeface="Tahoma"/>
                <a:cs typeface="Taho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26A2957F-9B46-904B-B47D-378B0BA48D8D}"/>
              </a:ext>
            </a:extLst>
          </p:cNvPr>
          <p:cNvPicPr>
            <a:picLocks noChangeAspect="1"/>
          </p:cNvPicPr>
          <p:nvPr userDrawn="1"/>
        </p:nvPicPr>
        <p:blipFill>
          <a:blip r:embed="rId3"/>
          <a:stretch>
            <a:fillRect/>
          </a:stretch>
        </p:blipFill>
        <p:spPr>
          <a:xfrm>
            <a:off x="4651374" y="4964255"/>
            <a:ext cx="2889250" cy="884464"/>
          </a:xfrm>
          <a:prstGeom prst="rect">
            <a:avLst/>
          </a:prstGeom>
        </p:spPr>
      </p:pic>
    </p:spTree>
    <p:extLst>
      <p:ext uri="{BB962C8B-B14F-4D97-AF65-F5344CB8AC3E}">
        <p14:creationId xmlns:p14="http://schemas.microsoft.com/office/powerpoint/2010/main" val="3549308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Business 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A16179-7AF9-C048-B33C-A924CAB8E4EC}"/>
              </a:ext>
            </a:extLst>
          </p:cNvPr>
          <p:cNvPicPr>
            <a:picLocks noChangeAspect="1"/>
          </p:cNvPicPr>
          <p:nvPr userDrawn="1"/>
        </p:nvPicPr>
        <p:blipFill>
          <a:blip r:embed="rId2"/>
          <a:srcRect/>
          <a:stretch/>
        </p:blipFill>
        <p:spPr>
          <a:xfrm>
            <a:off x="-2233" y="3316"/>
            <a:ext cx="12196467" cy="6860512"/>
          </a:xfrm>
          <a:prstGeom prst="rect">
            <a:avLst/>
          </a:prstGeom>
        </p:spPr>
      </p:pic>
      <p:sp>
        <p:nvSpPr>
          <p:cNvPr id="2" name="Title 1"/>
          <p:cNvSpPr>
            <a:spLocks noGrp="1"/>
          </p:cNvSpPr>
          <p:nvPr>
            <p:ph type="ctrTitle" hasCustomPrompt="1"/>
          </p:nvPr>
        </p:nvSpPr>
        <p:spPr>
          <a:xfrm>
            <a:off x="2616199" y="2031728"/>
            <a:ext cx="6959600" cy="1397272"/>
          </a:xfrm>
          <a:prstGeom prst="rect">
            <a:avLst/>
          </a:prstGeom>
        </p:spPr>
        <p:txBody>
          <a:bodyPr anchor="b">
            <a:noAutofit/>
          </a:bodyPr>
          <a:lstStyle>
            <a:lvl1pPr algn="ctr">
              <a:lnSpc>
                <a:spcPct val="90000"/>
              </a:lnSpc>
              <a:defRPr sz="4400" b="1">
                <a:solidFill>
                  <a:schemeClr val="tx1"/>
                </a:solidFill>
                <a:latin typeface="Tahoma"/>
                <a:cs typeface="Tahoma"/>
              </a:defRPr>
            </a:lvl1pPr>
          </a:lstStyle>
          <a:p>
            <a:r>
              <a:rPr lang="en-US" dirty="0"/>
              <a:t>Edit The Master Title Right Here</a:t>
            </a:r>
          </a:p>
        </p:txBody>
      </p:sp>
      <p:sp>
        <p:nvSpPr>
          <p:cNvPr id="3" name="Subtitle 2"/>
          <p:cNvSpPr>
            <a:spLocks noGrp="1"/>
          </p:cNvSpPr>
          <p:nvPr>
            <p:ph type="subTitle" idx="1" hasCustomPrompt="1"/>
          </p:nvPr>
        </p:nvSpPr>
        <p:spPr>
          <a:xfrm>
            <a:off x="2616199" y="3669284"/>
            <a:ext cx="6959600" cy="327241"/>
          </a:xfrm>
          <a:prstGeom prst="rect">
            <a:avLst/>
          </a:prstGeom>
        </p:spPr>
        <p:txBody>
          <a:bodyPr anchor="ctr">
            <a:noAutofit/>
          </a:bodyPr>
          <a:lstStyle>
            <a:lvl1pPr marL="0" indent="0" algn="ctr">
              <a:buNone/>
              <a:defRPr sz="2400">
                <a:solidFill>
                  <a:schemeClr val="accent2"/>
                </a:solidFill>
                <a:latin typeface="Tahoma"/>
                <a:cs typeface="Taho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26A2957F-9B46-904B-B47D-378B0BA48D8D}"/>
              </a:ext>
            </a:extLst>
          </p:cNvPr>
          <p:cNvPicPr>
            <a:picLocks noChangeAspect="1"/>
          </p:cNvPicPr>
          <p:nvPr userDrawn="1"/>
        </p:nvPicPr>
        <p:blipFill>
          <a:blip r:embed="rId3"/>
          <a:stretch>
            <a:fillRect/>
          </a:stretch>
        </p:blipFill>
        <p:spPr>
          <a:xfrm>
            <a:off x="4651374" y="4964255"/>
            <a:ext cx="2889250" cy="884464"/>
          </a:xfrm>
          <a:prstGeom prst="rect">
            <a:avLst/>
          </a:prstGeom>
        </p:spPr>
      </p:pic>
    </p:spTree>
    <p:extLst>
      <p:ext uri="{BB962C8B-B14F-4D97-AF65-F5344CB8AC3E}">
        <p14:creationId xmlns:p14="http://schemas.microsoft.com/office/powerpoint/2010/main" val="1453376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ission and Vis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4D6ABF-F2AA-6649-A9E1-0E693EAC365E}"/>
              </a:ext>
            </a:extLst>
          </p:cNvPr>
          <p:cNvPicPr>
            <a:picLocks noChangeAspect="1"/>
          </p:cNvPicPr>
          <p:nvPr userDrawn="1"/>
        </p:nvPicPr>
        <p:blipFill>
          <a:blip r:embed="rId2"/>
          <a:src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B54ADDF7-8428-C74D-BE68-1474B0834725}"/>
              </a:ext>
            </a:extLst>
          </p:cNvPr>
          <p:cNvPicPr>
            <a:picLocks noChangeAspect="1"/>
          </p:cNvPicPr>
          <p:nvPr userDrawn="1"/>
        </p:nvPicPr>
        <p:blipFill>
          <a:blip r:embed="rId3"/>
          <a:stretch>
            <a:fillRect/>
          </a:stretch>
        </p:blipFill>
        <p:spPr>
          <a:xfrm>
            <a:off x="10179411" y="6141529"/>
            <a:ext cx="1723122" cy="527486"/>
          </a:xfrm>
          <a:prstGeom prst="rect">
            <a:avLst/>
          </a:prstGeom>
        </p:spPr>
      </p:pic>
      <p:sp>
        <p:nvSpPr>
          <p:cNvPr id="12" name="Slide Number Placeholder 5">
            <a:extLst>
              <a:ext uri="{FF2B5EF4-FFF2-40B4-BE49-F238E27FC236}">
                <a16:creationId xmlns:a16="http://schemas.microsoft.com/office/drawing/2014/main" id="{31B76C70-A659-1546-9F96-4CB0AA545DCB}"/>
              </a:ext>
            </a:extLst>
          </p:cNvPr>
          <p:cNvSpPr>
            <a:spLocks noGrp="1"/>
          </p:cNvSpPr>
          <p:nvPr>
            <p:ph type="sldNum" sz="quarter" idx="4"/>
          </p:nvPr>
        </p:nvSpPr>
        <p:spPr>
          <a:xfrm>
            <a:off x="127002" y="6405272"/>
            <a:ext cx="510985"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
        <p:nvSpPr>
          <p:cNvPr id="13" name="Text Box 6">
            <a:extLst>
              <a:ext uri="{FF2B5EF4-FFF2-40B4-BE49-F238E27FC236}">
                <a16:creationId xmlns:a16="http://schemas.microsoft.com/office/drawing/2014/main" id="{294A0E00-0EAB-2649-9451-D771E04061D3}"/>
              </a:ext>
            </a:extLst>
          </p:cNvPr>
          <p:cNvSpPr txBox="1">
            <a:spLocks noChangeArrowheads="1"/>
          </p:cNvSpPr>
          <p:nvPr userDrawn="1"/>
        </p:nvSpPr>
        <p:spPr bwMode="auto">
          <a:xfrm>
            <a:off x="555811" y="6422642"/>
            <a:ext cx="3149600" cy="200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45713" rIns="91425" bIns="45713" anchor="ct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l" eaLnBrk="1" fontAlgn="auto" hangingPunct="1">
              <a:spcBef>
                <a:spcPct val="50000"/>
              </a:spcBef>
              <a:spcAft>
                <a:spcPts val="0"/>
              </a:spcAft>
              <a:defRPr/>
            </a:pPr>
            <a:r>
              <a:rPr lang="en-US" altLang="en-US" sz="700" dirty="0">
                <a:solidFill>
                  <a:schemeClr val="tx1"/>
                </a:solidFill>
                <a:latin typeface="Tahoma" pitchFamily="34" charset="0"/>
              </a:rPr>
              <a:t>Confidential — Do Not Distribute</a:t>
            </a:r>
            <a:endParaRPr lang="en-US" altLang="en-US" sz="2800" dirty="0">
              <a:solidFill>
                <a:schemeClr val="tx1"/>
              </a:solidFill>
              <a:latin typeface="Times New Roman" pitchFamily="18" charset="0"/>
            </a:endParaRPr>
          </a:p>
        </p:txBody>
      </p:sp>
    </p:spTree>
    <p:extLst>
      <p:ext uri="{BB962C8B-B14F-4D97-AF65-F5344CB8AC3E}">
        <p14:creationId xmlns:p14="http://schemas.microsoft.com/office/powerpoint/2010/main" val="100404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rcRect/>
          <a:stretch/>
        </p:blipFill>
        <p:spPr>
          <a:xfrm>
            <a:off x="0" y="-6858"/>
            <a:ext cx="6241808" cy="6871716"/>
          </a:xfrm>
          <a:prstGeom prst="rect">
            <a:avLst/>
          </a:prstGeom>
        </p:spPr>
      </p:pic>
      <p:sp>
        <p:nvSpPr>
          <p:cNvPr id="5" name="Text Placeholder 2"/>
          <p:cNvSpPr>
            <a:spLocks noGrp="1"/>
          </p:cNvSpPr>
          <p:nvPr>
            <p:ph idx="1" hasCustomPrompt="1"/>
          </p:nvPr>
        </p:nvSpPr>
        <p:spPr>
          <a:xfrm>
            <a:off x="5069840" y="673303"/>
            <a:ext cx="6685280" cy="5219846"/>
          </a:xfrm>
          <a:prstGeom prst="rect">
            <a:avLst/>
          </a:prstGeom>
        </p:spPr>
        <p:txBody>
          <a:bodyPr vert="horz" lIns="91440" tIns="45720" rIns="91440" bIns="45720" rtlCol="0" anchor="ctr">
            <a:normAutofit/>
          </a:bodyPr>
          <a:lstStyle>
            <a:lvl1pPr marL="274320" indent="-274320">
              <a:spcBef>
                <a:spcPts val="2400"/>
              </a:spcBef>
              <a:spcAft>
                <a:spcPts val="600"/>
              </a:spcAft>
              <a:buClr>
                <a:schemeClr val="accent2"/>
              </a:buClr>
              <a:buSzPct val="110000"/>
              <a:buFont typeface="Arial"/>
              <a:buChar char="•"/>
              <a:defRPr baseline="0"/>
            </a:lvl1pPr>
            <a:lvl2pPr>
              <a:spcBef>
                <a:spcPts val="600"/>
              </a:spcBef>
              <a:buClr>
                <a:schemeClr val="bg2"/>
              </a:buClr>
              <a:defRPr/>
            </a:lvl2pPr>
          </a:lstStyle>
          <a:p>
            <a:pPr lvl="0"/>
            <a:r>
              <a:rPr lang="en-US" dirty="0"/>
              <a:t>Agenda Item One</a:t>
            </a:r>
          </a:p>
          <a:p>
            <a:pPr lvl="1"/>
            <a:r>
              <a:rPr lang="en-US" dirty="0"/>
              <a:t>Agenda Item One</a:t>
            </a:r>
          </a:p>
          <a:p>
            <a:pPr lvl="0"/>
            <a:r>
              <a:rPr lang="en-US" dirty="0"/>
              <a:t>Agenda Item Two</a:t>
            </a:r>
          </a:p>
          <a:p>
            <a:pPr lvl="1"/>
            <a:r>
              <a:rPr lang="en-US" dirty="0"/>
              <a:t>Agenda Item Two</a:t>
            </a:r>
          </a:p>
          <a:p>
            <a:pPr lvl="0"/>
            <a:r>
              <a:rPr lang="en-US" dirty="0"/>
              <a:t>Agenda Item Three</a:t>
            </a:r>
          </a:p>
          <a:p>
            <a:pPr lvl="1"/>
            <a:r>
              <a:rPr lang="en-US" dirty="0"/>
              <a:t>Agenda Item Three</a:t>
            </a:r>
          </a:p>
          <a:p>
            <a:pPr lvl="0"/>
            <a:r>
              <a:rPr lang="en-US" dirty="0"/>
              <a:t>Agenda Item Four</a:t>
            </a:r>
          </a:p>
          <a:p>
            <a:pPr lvl="1"/>
            <a:r>
              <a:rPr lang="en-US" dirty="0"/>
              <a:t>Agenda Item Four</a:t>
            </a:r>
          </a:p>
        </p:txBody>
      </p:sp>
      <p:sp>
        <p:nvSpPr>
          <p:cNvPr id="9" name="Slide Number Placeholder 5">
            <a:extLst>
              <a:ext uri="{FF2B5EF4-FFF2-40B4-BE49-F238E27FC236}">
                <a16:creationId xmlns:a16="http://schemas.microsoft.com/office/drawing/2014/main" id="{3D3EB0CF-10A6-8E4F-BBB9-05B34BF06834}"/>
              </a:ext>
            </a:extLst>
          </p:cNvPr>
          <p:cNvSpPr>
            <a:spLocks noGrp="1"/>
          </p:cNvSpPr>
          <p:nvPr>
            <p:ph type="sldNum" sz="quarter" idx="4"/>
          </p:nvPr>
        </p:nvSpPr>
        <p:spPr>
          <a:xfrm>
            <a:off x="188261" y="6405272"/>
            <a:ext cx="510985"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Tree>
    <p:extLst>
      <p:ext uri="{BB962C8B-B14F-4D97-AF65-F5344CB8AC3E}">
        <p14:creationId xmlns:p14="http://schemas.microsoft.com/office/powerpoint/2010/main" val="4253552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rcRect/>
          <a:stretch/>
        </p:blipFill>
        <p:spPr>
          <a:xfrm>
            <a:off x="0" y="0"/>
            <a:ext cx="12216384" cy="6871716"/>
          </a:xfrm>
          <a:prstGeom prst="rect">
            <a:avLst/>
          </a:prstGeom>
        </p:spPr>
      </p:pic>
      <p:sp>
        <p:nvSpPr>
          <p:cNvPr id="8" name="Title 1"/>
          <p:cNvSpPr>
            <a:spLocks noGrp="1"/>
          </p:cNvSpPr>
          <p:nvPr>
            <p:ph type="title" hasCustomPrompt="1"/>
          </p:nvPr>
        </p:nvSpPr>
        <p:spPr>
          <a:xfrm>
            <a:off x="276336" y="2756091"/>
            <a:ext cx="8300168" cy="1362830"/>
          </a:xfrm>
          <a:prstGeom prst="rect">
            <a:avLst/>
          </a:prstGeom>
        </p:spPr>
        <p:txBody>
          <a:bodyPr anchor="ctr">
            <a:noAutofit/>
          </a:bodyPr>
          <a:lstStyle>
            <a:lvl1pPr algn="l">
              <a:defRPr sz="3200" b="1" i="0" kern="11500" cap="none" spc="-100" baseline="0">
                <a:solidFill>
                  <a:schemeClr val="tx1"/>
                </a:solidFill>
                <a:latin typeface="Tahoma"/>
                <a:cs typeface="Tahoma"/>
              </a:defRPr>
            </a:lvl1pPr>
          </a:lstStyle>
          <a:p>
            <a:r>
              <a:rPr lang="en-US" dirty="0"/>
              <a:t>Click To Edit Master Title Style</a:t>
            </a:r>
          </a:p>
        </p:txBody>
      </p:sp>
      <p:pic>
        <p:nvPicPr>
          <p:cNvPr id="5" name="Picture 4">
            <a:extLst>
              <a:ext uri="{FF2B5EF4-FFF2-40B4-BE49-F238E27FC236}">
                <a16:creationId xmlns:a16="http://schemas.microsoft.com/office/drawing/2014/main" id="{E138A581-45BD-A44D-9E25-DD221C57FF18}"/>
              </a:ext>
            </a:extLst>
          </p:cNvPr>
          <p:cNvPicPr>
            <a:picLocks noChangeAspect="1"/>
          </p:cNvPicPr>
          <p:nvPr userDrawn="1"/>
        </p:nvPicPr>
        <p:blipFill>
          <a:blip r:embed="rId3"/>
          <a:stretch>
            <a:fillRect/>
          </a:stretch>
        </p:blipFill>
        <p:spPr>
          <a:xfrm>
            <a:off x="9213103" y="3066753"/>
            <a:ext cx="2366682" cy="724494"/>
          </a:xfrm>
          <a:prstGeom prst="rect">
            <a:avLst/>
          </a:prstGeom>
        </p:spPr>
      </p:pic>
    </p:spTree>
    <p:extLst>
      <p:ext uri="{BB962C8B-B14F-4D97-AF65-F5344CB8AC3E}">
        <p14:creationId xmlns:p14="http://schemas.microsoft.com/office/powerpoint/2010/main" val="396002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ttom Logo Content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74472" y="274638"/>
            <a:ext cx="11392800" cy="706434"/>
          </a:xfrm>
          <a:prstGeom prst="rect">
            <a:avLst/>
          </a:prstGeom>
        </p:spPr>
        <p:txBody>
          <a:bodyPr vert="horz" lIns="91440" tIns="45720" rIns="91440" bIns="45720" rtlCol="0" anchor="ctr">
            <a:noAutofit/>
          </a:bodyPr>
          <a:lstStyle/>
          <a:p>
            <a:r>
              <a:rPr lang="en-US" dirty="0"/>
              <a:t>Click To Edit Master Title Style</a:t>
            </a:r>
          </a:p>
        </p:txBody>
      </p:sp>
      <p:sp>
        <p:nvSpPr>
          <p:cNvPr id="8" name="Text Placeholder 2"/>
          <p:cNvSpPr>
            <a:spLocks noGrp="1"/>
          </p:cNvSpPr>
          <p:nvPr>
            <p:ph idx="1" hasCustomPrompt="1"/>
          </p:nvPr>
        </p:nvSpPr>
        <p:spPr>
          <a:xfrm>
            <a:off x="374117" y="1232043"/>
            <a:ext cx="11440075" cy="4776555"/>
          </a:xfrm>
          <a:prstGeom prst="rect">
            <a:avLst/>
          </a:prstGeom>
        </p:spPr>
        <p:txBody>
          <a:bodyPr vert="horz" lIns="91440" tIns="45720" rIns="91440" bIns="45720" rtlCol="0">
            <a:normAutofit/>
          </a:bodyPr>
          <a:lstStyle>
            <a:lvl1pPr marL="274320" indent="-274320">
              <a:buSzPct val="110000"/>
              <a:buFont typeface="Arial"/>
              <a:buChar char="•"/>
              <a:defRPr/>
            </a:lvl1pPr>
            <a:lvl2pPr>
              <a:buClr>
                <a:schemeClr val="bg2"/>
              </a:buClr>
              <a:defRPr/>
            </a:lvl2pPr>
          </a:lstStyle>
          <a:p>
            <a:pPr lvl="0"/>
            <a:r>
              <a:rPr lang="en-US" dirty="0"/>
              <a:t>Click To Edit Master Text Styles</a:t>
            </a:r>
          </a:p>
          <a:p>
            <a:pPr lvl="1"/>
            <a:r>
              <a:rPr lang="en-US" dirty="0"/>
              <a:t>Second level</a:t>
            </a:r>
          </a:p>
          <a:p>
            <a:pPr lvl="2"/>
            <a:r>
              <a:rPr lang="en-US" dirty="0"/>
              <a:t>Third level</a:t>
            </a:r>
          </a:p>
        </p:txBody>
      </p:sp>
      <p:sp>
        <p:nvSpPr>
          <p:cNvPr id="11" name="Slide Number Placeholder 5">
            <a:extLst>
              <a:ext uri="{FF2B5EF4-FFF2-40B4-BE49-F238E27FC236}">
                <a16:creationId xmlns:a16="http://schemas.microsoft.com/office/drawing/2014/main" id="{ADF48805-A03B-A941-BB42-E21D2314F757}"/>
              </a:ext>
            </a:extLst>
          </p:cNvPr>
          <p:cNvSpPr>
            <a:spLocks noGrp="1"/>
          </p:cNvSpPr>
          <p:nvPr>
            <p:ph type="sldNum" sz="quarter" idx="4"/>
          </p:nvPr>
        </p:nvSpPr>
        <p:spPr>
          <a:xfrm>
            <a:off x="150000" y="6402936"/>
            <a:ext cx="448234"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Tree>
    <p:extLst>
      <p:ext uri="{BB962C8B-B14F-4D97-AF65-F5344CB8AC3E}">
        <p14:creationId xmlns:p14="http://schemas.microsoft.com/office/powerpoint/2010/main" val="3769358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18892" y="274638"/>
            <a:ext cx="11287656" cy="706434"/>
          </a:xfrm>
          <a:prstGeom prst="rect">
            <a:avLst/>
          </a:prstGeom>
        </p:spPr>
        <p:txBody>
          <a:bodyPr vert="horz" lIns="91440" tIns="45720" rIns="91440" bIns="45720" rtlCol="0" anchor="ctr">
            <a:noAutofit/>
          </a:bodyPr>
          <a:lstStyle/>
          <a:p>
            <a:r>
              <a:rPr lang="en-US" dirty="0"/>
              <a:t>Click To Edit Master Title Style</a:t>
            </a:r>
          </a:p>
        </p:txBody>
      </p:sp>
      <p:sp>
        <p:nvSpPr>
          <p:cNvPr id="12" name="Text Placeholder 2"/>
          <p:cNvSpPr>
            <a:spLocks noGrp="1"/>
          </p:cNvSpPr>
          <p:nvPr>
            <p:ph type="body" idx="1"/>
          </p:nvPr>
        </p:nvSpPr>
        <p:spPr>
          <a:xfrm>
            <a:off x="418355" y="1232043"/>
            <a:ext cx="11334493" cy="477655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127002" y="6405272"/>
            <a:ext cx="510985" cy="217411"/>
          </a:xfrm>
          <a:prstGeom prst="rect">
            <a:avLst/>
          </a:prstGeom>
        </p:spPr>
        <p:txBody>
          <a:bodyPr vert="horz" lIns="91440" tIns="45720" rIns="91440" bIns="45720" rtlCol="0" anchor="ctr"/>
          <a:lstStyle>
            <a:lvl1pPr algn="ctr">
              <a:defRPr sz="1400">
                <a:solidFill>
                  <a:srgbClr val="000000"/>
                </a:solidFill>
                <a:latin typeface="Tahoma"/>
                <a:cs typeface="Tahoma"/>
              </a:defRPr>
            </a:lvl1pPr>
          </a:lstStyle>
          <a:p>
            <a:fld id="{394606BD-0334-E646-A4C0-36CF658FFFDB}" type="slidenum">
              <a:rPr lang="en-US" smtClean="0"/>
              <a:pPr/>
              <a:t>‹#›</a:t>
            </a:fld>
            <a:endParaRPr lang="en-US" dirty="0"/>
          </a:p>
        </p:txBody>
      </p:sp>
      <p:sp>
        <p:nvSpPr>
          <p:cNvPr id="9" name="Text Box 6"/>
          <p:cNvSpPr txBox="1">
            <a:spLocks noChangeArrowheads="1"/>
          </p:cNvSpPr>
          <p:nvPr userDrawn="1"/>
        </p:nvSpPr>
        <p:spPr bwMode="auto">
          <a:xfrm>
            <a:off x="555811" y="6422642"/>
            <a:ext cx="3149600" cy="200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45713" rIns="91425" bIns="45713" anchor="ct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l" eaLnBrk="1" fontAlgn="auto" hangingPunct="1">
              <a:spcBef>
                <a:spcPct val="50000"/>
              </a:spcBef>
              <a:spcAft>
                <a:spcPts val="0"/>
              </a:spcAft>
              <a:defRPr/>
            </a:pPr>
            <a:r>
              <a:rPr lang="en-US" altLang="en-US" sz="700" dirty="0">
                <a:solidFill>
                  <a:schemeClr val="tx1"/>
                </a:solidFill>
                <a:latin typeface="Tahoma" pitchFamily="34" charset="0"/>
              </a:rPr>
              <a:t>Confidential — Do Not Distribute</a:t>
            </a:r>
            <a:endParaRPr lang="en-US" altLang="en-US" sz="2800" dirty="0">
              <a:solidFill>
                <a:schemeClr val="tx1"/>
              </a:solidFill>
              <a:latin typeface="Times New Roman" pitchFamily="18" charset="0"/>
            </a:endParaRPr>
          </a:p>
        </p:txBody>
      </p:sp>
      <p:pic>
        <p:nvPicPr>
          <p:cNvPr id="3" name="Picture 2">
            <a:extLst>
              <a:ext uri="{FF2B5EF4-FFF2-40B4-BE49-F238E27FC236}">
                <a16:creationId xmlns:a16="http://schemas.microsoft.com/office/drawing/2014/main" id="{5B270301-A01E-F042-BEA2-91F4502AB6C0}"/>
              </a:ext>
            </a:extLst>
          </p:cNvPr>
          <p:cNvPicPr>
            <a:picLocks noChangeAspect="1"/>
          </p:cNvPicPr>
          <p:nvPr userDrawn="1"/>
        </p:nvPicPr>
        <p:blipFill>
          <a:blip r:embed="rId18"/>
          <a:stretch>
            <a:fillRect/>
          </a:stretch>
        </p:blipFill>
        <p:spPr>
          <a:xfrm>
            <a:off x="10179411" y="6141529"/>
            <a:ext cx="1723122" cy="527486"/>
          </a:xfrm>
          <a:prstGeom prst="rect">
            <a:avLst/>
          </a:prstGeom>
        </p:spPr>
      </p:pic>
    </p:spTree>
    <p:extLst>
      <p:ext uri="{BB962C8B-B14F-4D97-AF65-F5344CB8AC3E}">
        <p14:creationId xmlns:p14="http://schemas.microsoft.com/office/powerpoint/2010/main" val="3934284417"/>
      </p:ext>
    </p:extLst>
  </p:cSld>
  <p:clrMap bg1="lt1" tx1="dk1" bg2="lt2" tx2="dk2" accent1="accent1" accent2="accent2" accent3="accent3" accent4="accent4" accent5="accent5" accent6="accent6" hlink="hlink" folHlink="folHlink"/>
  <p:sldLayoutIdLst>
    <p:sldLayoutId id="2147483688" r:id="rId1"/>
    <p:sldLayoutId id="2147483701" r:id="rId2"/>
    <p:sldLayoutId id="2147483689" r:id="rId3"/>
    <p:sldLayoutId id="2147483703" r:id="rId4"/>
    <p:sldLayoutId id="2147483702" r:id="rId5"/>
    <p:sldLayoutId id="2147483693" r:id="rId6"/>
    <p:sldLayoutId id="2147483664" r:id="rId7"/>
    <p:sldLayoutId id="2147483651" r:id="rId8"/>
    <p:sldLayoutId id="2147483650" r:id="rId9"/>
    <p:sldLayoutId id="2147483704" r:id="rId10"/>
    <p:sldLayoutId id="2147483692" r:id="rId11"/>
    <p:sldLayoutId id="2147483697" r:id="rId12"/>
    <p:sldLayoutId id="2147483698" r:id="rId13"/>
    <p:sldLayoutId id="2147483699" r:id="rId14"/>
    <p:sldLayoutId id="2147483700" r:id="rId15"/>
    <p:sldLayoutId id="2147483705" r:id="rId16"/>
  </p:sldLayoutIdLst>
  <p:hf hdr="0" ftr="0" dt="0"/>
  <p:txStyles>
    <p:titleStyle>
      <a:lvl1pPr algn="l" defTabSz="457200" rtl="0" eaLnBrk="1" latinLnBrk="0" hangingPunct="1">
        <a:spcBef>
          <a:spcPct val="0"/>
        </a:spcBef>
        <a:buNone/>
        <a:defRPr sz="3200" b="1" kern="1200">
          <a:solidFill>
            <a:schemeClr val="tx1"/>
          </a:solidFill>
          <a:latin typeface="Tahoma"/>
          <a:ea typeface="+mj-ea"/>
          <a:cs typeface="Tahoma"/>
        </a:defRPr>
      </a:lvl1pPr>
    </p:titleStyle>
    <p:bodyStyle>
      <a:lvl1pPr marL="274320" indent="-274320" algn="l" defTabSz="457200" rtl="0" eaLnBrk="1" latinLnBrk="0" hangingPunct="1">
        <a:spcBef>
          <a:spcPts val="0"/>
        </a:spcBef>
        <a:spcAft>
          <a:spcPts val="600"/>
        </a:spcAft>
        <a:buClr>
          <a:schemeClr val="tx2"/>
        </a:buClr>
        <a:buSzPct val="120000"/>
        <a:buFont typeface="Arial"/>
        <a:buChar char="•"/>
        <a:defRPr sz="2400" kern="1200">
          <a:solidFill>
            <a:schemeClr val="tx1"/>
          </a:solidFill>
          <a:latin typeface="Tahoma"/>
          <a:ea typeface="+mn-ea"/>
          <a:cs typeface="Tahoma"/>
        </a:defRPr>
      </a:lvl1pPr>
      <a:lvl2pPr marL="649224" indent="-228600" algn="l" defTabSz="457200" rtl="0" eaLnBrk="1" latinLnBrk="0" hangingPunct="1">
        <a:spcBef>
          <a:spcPts val="0"/>
        </a:spcBef>
        <a:spcAft>
          <a:spcPts val="600"/>
        </a:spcAft>
        <a:buClr>
          <a:schemeClr val="bg2"/>
        </a:buClr>
        <a:buFont typeface="Arial"/>
        <a:buChar char="•"/>
        <a:defRPr sz="2000" kern="1200">
          <a:solidFill>
            <a:schemeClr val="tx1"/>
          </a:solidFill>
          <a:latin typeface="Tahoma"/>
          <a:ea typeface="+mn-ea"/>
          <a:cs typeface="Tahoma"/>
        </a:defRPr>
      </a:lvl2pPr>
      <a:lvl3pPr marL="1143000" indent="-137160" algn="l" defTabSz="457200" rtl="0" eaLnBrk="1" latinLnBrk="0" hangingPunct="1">
        <a:spcBef>
          <a:spcPts val="0"/>
        </a:spcBef>
        <a:spcAft>
          <a:spcPts val="600"/>
        </a:spcAft>
        <a:buClr>
          <a:schemeClr val="bg2"/>
        </a:buClr>
        <a:buFont typeface="Arial"/>
        <a:buChar char="•"/>
        <a:defRPr sz="1600" i="1" kern="1200">
          <a:solidFill>
            <a:schemeClr val="tx1"/>
          </a:solidFill>
          <a:latin typeface="Tahoma"/>
          <a:ea typeface="+mn-ea"/>
          <a:cs typeface="Tahoma"/>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hsabank.com/excellus" TargetMode="External"/><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www.hsabank.com/excellus"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hyperlink" Target="https://xd.adobe.com/view/8daf3a24-2e62-406b-74ea-b89f739721ac-fb9e/"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34.png"/><Relationship Id="rId4" Type="http://schemas.openxmlformats.org/officeDocument/2006/relationships/image" Target="../media/image33.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6.jp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image" Target="../media/image49.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hemeOverride" Target="../theme/themeOverride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www.hsabank.com/excellus" TargetMode="External"/><Relationship Id="rId7"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81578-46F0-AE4D-966B-86C90A1814CE}"/>
              </a:ext>
            </a:extLst>
          </p:cNvPr>
          <p:cNvSpPr>
            <a:spLocks noGrp="1"/>
          </p:cNvSpPr>
          <p:nvPr>
            <p:ph type="ctrTitle"/>
          </p:nvPr>
        </p:nvSpPr>
        <p:spPr/>
        <p:txBody>
          <a:bodyPr/>
          <a:lstStyle/>
          <a:p>
            <a:r>
              <a:rPr lang="en-US" dirty="0">
                <a:solidFill>
                  <a:schemeClr val="accent3">
                    <a:lumMod val="75000"/>
                  </a:schemeClr>
                </a:solidFill>
              </a:rPr>
              <a:t>High Deductible Health Plan (HDHP) Education</a:t>
            </a:r>
            <a:endParaRPr lang="en-US" dirty="0"/>
          </a:p>
        </p:txBody>
      </p:sp>
    </p:spTree>
    <p:extLst>
      <p:ext uri="{BB962C8B-B14F-4D97-AF65-F5344CB8AC3E}">
        <p14:creationId xmlns:p14="http://schemas.microsoft.com/office/powerpoint/2010/main" val="689177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23EE-544E-2A4C-A8F5-316E1EDC994F}"/>
              </a:ext>
            </a:extLst>
          </p:cNvPr>
          <p:cNvSpPr>
            <a:spLocks noGrp="1"/>
          </p:cNvSpPr>
          <p:nvPr>
            <p:ph type="title"/>
          </p:nvPr>
        </p:nvSpPr>
        <p:spPr/>
        <p:txBody>
          <a:bodyPr/>
          <a:lstStyle/>
          <a:p>
            <a:r>
              <a:rPr lang="en-US" dirty="0"/>
              <a:t>Simplifying </a:t>
            </a:r>
            <a:r>
              <a:rPr lang="en-US" b="1" dirty="0">
                <a:solidFill>
                  <a:schemeClr val="bg2"/>
                </a:solidFill>
              </a:rPr>
              <a:t>Costs</a:t>
            </a:r>
            <a:r>
              <a:rPr lang="en-US" dirty="0"/>
              <a:t> by Using HSA</a:t>
            </a:r>
          </a:p>
        </p:txBody>
      </p:sp>
      <p:sp>
        <p:nvSpPr>
          <p:cNvPr id="4" name="Slide Number Placeholder 3">
            <a:extLst>
              <a:ext uri="{FF2B5EF4-FFF2-40B4-BE49-F238E27FC236}">
                <a16:creationId xmlns:a16="http://schemas.microsoft.com/office/drawing/2014/main" id="{9C3478E3-0AB8-1241-964D-D7EB15AD8A58}"/>
              </a:ext>
            </a:extLst>
          </p:cNvPr>
          <p:cNvSpPr>
            <a:spLocks noGrp="1"/>
          </p:cNvSpPr>
          <p:nvPr>
            <p:ph type="sldNum" sz="quarter" idx="4"/>
          </p:nvPr>
        </p:nvSpPr>
        <p:spPr/>
        <p:txBody>
          <a:bodyPr/>
          <a:lstStyle/>
          <a:p>
            <a:fld id="{394606BD-0334-E646-A4C0-36CF658FFFDB}" type="slidenum">
              <a:rPr lang="en-US" smtClean="0"/>
              <a:pPr/>
              <a:t>10</a:t>
            </a:fld>
            <a:endParaRPr lang="en-US" dirty="0"/>
          </a:p>
        </p:txBody>
      </p:sp>
      <p:sp>
        <p:nvSpPr>
          <p:cNvPr id="5" name="Rectangle 4">
            <a:extLst>
              <a:ext uri="{FF2B5EF4-FFF2-40B4-BE49-F238E27FC236}">
                <a16:creationId xmlns:a16="http://schemas.microsoft.com/office/drawing/2014/main" id="{C449DF93-073A-9141-9097-9AF11BD04B04}"/>
              </a:ext>
            </a:extLst>
          </p:cNvPr>
          <p:cNvSpPr/>
          <p:nvPr/>
        </p:nvSpPr>
        <p:spPr>
          <a:xfrm>
            <a:off x="2746466" y="1101484"/>
            <a:ext cx="6775268" cy="985131"/>
          </a:xfrm>
          <a:prstGeom prst="rect">
            <a:avLst/>
          </a:prstGeom>
          <a:gradFill>
            <a:gsLst>
              <a:gs pos="0">
                <a:schemeClr val="accent2"/>
              </a:gs>
              <a:gs pos="100000">
                <a:schemeClr val="accent2">
                  <a:lumMod val="75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prstClr val="white"/>
                </a:solidFill>
                <a:latin typeface="Tahoma"/>
              </a:rPr>
              <a:t>Maximum Contribution</a:t>
            </a:r>
          </a:p>
          <a:p>
            <a:pPr lvl="0" algn="ctr"/>
            <a:r>
              <a:rPr lang="en-US" sz="1200" dirty="0">
                <a:solidFill>
                  <a:prstClr val="white"/>
                </a:solidFill>
                <a:latin typeface="Tahoma"/>
              </a:rPr>
              <a:t>Each year the IRS sets a maximum amount that you can contribute to your HSA. </a:t>
            </a:r>
          </a:p>
          <a:p>
            <a:pPr lvl="0" algn="ctr"/>
            <a:r>
              <a:rPr lang="en-US" sz="1200" dirty="0">
                <a:solidFill>
                  <a:prstClr val="white"/>
                </a:solidFill>
                <a:latin typeface="Tahoma"/>
              </a:rPr>
              <a:t>An HSA account is </a:t>
            </a:r>
            <a:r>
              <a:rPr lang="en-US" sz="1200" b="1" dirty="0">
                <a:solidFill>
                  <a:srgbClr val="005373">
                    <a:lumMod val="60000"/>
                    <a:lumOff val="40000"/>
                  </a:srgbClr>
                </a:solidFill>
                <a:latin typeface="Tahoma"/>
              </a:rPr>
              <a:t>tax advantaged </a:t>
            </a:r>
            <a:r>
              <a:rPr lang="en-US" sz="1200" dirty="0">
                <a:solidFill>
                  <a:prstClr val="white"/>
                </a:solidFill>
                <a:latin typeface="Tahoma"/>
              </a:rPr>
              <a:t>and using comes directly out of your paycheck. </a:t>
            </a:r>
            <a:endParaRPr lang="en-US" sz="1600" dirty="0">
              <a:solidFill>
                <a:prstClr val="white"/>
              </a:solidFill>
              <a:latin typeface="Tahoma"/>
            </a:endParaRPr>
          </a:p>
        </p:txBody>
      </p:sp>
      <p:sp>
        <p:nvSpPr>
          <p:cNvPr id="6" name="Rectangle 5">
            <a:extLst>
              <a:ext uri="{FF2B5EF4-FFF2-40B4-BE49-F238E27FC236}">
                <a16:creationId xmlns:a16="http://schemas.microsoft.com/office/drawing/2014/main" id="{C9802B36-4474-D547-A412-C5CD1B879148}"/>
              </a:ext>
            </a:extLst>
          </p:cNvPr>
          <p:cNvSpPr/>
          <p:nvPr/>
        </p:nvSpPr>
        <p:spPr>
          <a:xfrm>
            <a:off x="2746466" y="2190368"/>
            <a:ext cx="6775268" cy="1136156"/>
          </a:xfrm>
          <a:prstGeom prst="rect">
            <a:avLst/>
          </a:prstGeom>
          <a:gradFill flip="none" rotWithShape="1">
            <a:gsLst>
              <a:gs pos="0">
                <a:schemeClr val="tx2">
                  <a:lumMod val="60000"/>
                  <a:lumOff val="40000"/>
                </a:schemeClr>
              </a:gs>
              <a:gs pos="99000">
                <a:schemeClr val="tx2"/>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srgbClr val="005373"/>
                </a:solidFill>
                <a:latin typeface="Tahoma"/>
              </a:rPr>
              <a:t>Your Contributions</a:t>
            </a:r>
          </a:p>
          <a:p>
            <a:pPr lvl="0" algn="ctr"/>
            <a:r>
              <a:rPr lang="en-US" sz="1100" dirty="0">
                <a:solidFill>
                  <a:srgbClr val="005373"/>
                </a:solidFill>
                <a:latin typeface="Tahoma"/>
              </a:rPr>
              <a:t>You choose whether you want to make contributions to your HSA account. You can </a:t>
            </a:r>
            <a:r>
              <a:rPr lang="en-US" sz="1100" b="1" dirty="0">
                <a:solidFill>
                  <a:srgbClr val="007DC5"/>
                </a:solidFill>
                <a:latin typeface="Tahoma"/>
              </a:rPr>
              <a:t>change</a:t>
            </a:r>
            <a:r>
              <a:rPr lang="en-US" sz="1100" dirty="0">
                <a:solidFill>
                  <a:srgbClr val="005373"/>
                </a:solidFill>
                <a:latin typeface="Tahoma"/>
              </a:rPr>
              <a:t> the amount throughout the year, up to the maximum.</a:t>
            </a:r>
            <a:endParaRPr lang="en-US" sz="1400" dirty="0">
              <a:solidFill>
                <a:srgbClr val="005373"/>
              </a:solidFill>
              <a:latin typeface="Tahoma"/>
            </a:endParaRPr>
          </a:p>
        </p:txBody>
      </p:sp>
      <p:sp>
        <p:nvSpPr>
          <p:cNvPr id="8" name="Rectangle 7">
            <a:extLst>
              <a:ext uri="{FF2B5EF4-FFF2-40B4-BE49-F238E27FC236}">
                <a16:creationId xmlns:a16="http://schemas.microsoft.com/office/drawing/2014/main" id="{8BCD53F2-2856-C94E-A719-5399FF4DF1E7}"/>
              </a:ext>
            </a:extLst>
          </p:cNvPr>
          <p:cNvSpPr/>
          <p:nvPr/>
        </p:nvSpPr>
        <p:spPr>
          <a:xfrm>
            <a:off x="2746466" y="3733608"/>
            <a:ext cx="6775268" cy="2412317"/>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accent2"/>
              </a:solidFill>
              <a:latin typeface="Tahoma"/>
            </a:endParaRPr>
          </a:p>
        </p:txBody>
      </p:sp>
      <p:sp>
        <p:nvSpPr>
          <p:cNvPr id="9" name="Rectangle 8">
            <a:extLst>
              <a:ext uri="{FF2B5EF4-FFF2-40B4-BE49-F238E27FC236}">
                <a16:creationId xmlns:a16="http://schemas.microsoft.com/office/drawing/2014/main" id="{E8F4ECAD-D5B4-894C-8AC7-AA1123EADE31}"/>
              </a:ext>
            </a:extLst>
          </p:cNvPr>
          <p:cNvSpPr/>
          <p:nvPr/>
        </p:nvSpPr>
        <p:spPr>
          <a:xfrm>
            <a:off x="2746466" y="3430279"/>
            <a:ext cx="6775268" cy="30332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bg1"/>
                </a:solidFill>
                <a:latin typeface="Tahoma"/>
              </a:rPr>
              <a:t>For example, on the family plan…</a:t>
            </a:r>
          </a:p>
        </p:txBody>
      </p:sp>
      <p:sp>
        <p:nvSpPr>
          <p:cNvPr id="15" name="Rectangle 14">
            <a:extLst>
              <a:ext uri="{FF2B5EF4-FFF2-40B4-BE49-F238E27FC236}">
                <a16:creationId xmlns:a16="http://schemas.microsoft.com/office/drawing/2014/main" id="{4B3A008D-AE95-9A49-BA93-C30469BDED98}"/>
              </a:ext>
            </a:extLst>
          </p:cNvPr>
          <p:cNvSpPr/>
          <p:nvPr/>
        </p:nvSpPr>
        <p:spPr>
          <a:xfrm>
            <a:off x="2854767" y="4816626"/>
            <a:ext cx="1585692" cy="677108"/>
          </a:xfrm>
          <a:prstGeom prst="rect">
            <a:avLst/>
          </a:prstGeom>
        </p:spPr>
        <p:txBody>
          <a:bodyPr wrap="none">
            <a:spAutoFit/>
          </a:bodyPr>
          <a:lstStyle/>
          <a:p>
            <a:pPr algn="ctr"/>
            <a:r>
              <a:rPr lang="en-US" sz="1200" dirty="0">
                <a:solidFill>
                  <a:schemeClr val="accent2"/>
                </a:solidFill>
                <a:latin typeface="Tahoma"/>
              </a:rPr>
              <a:t>Employee </a:t>
            </a:r>
          </a:p>
          <a:p>
            <a:pPr algn="ctr"/>
            <a:r>
              <a:rPr lang="en-US" sz="1200" dirty="0">
                <a:solidFill>
                  <a:schemeClr val="accent2"/>
                </a:solidFill>
                <a:latin typeface="Tahoma"/>
              </a:rPr>
              <a:t>Contributions</a:t>
            </a:r>
          </a:p>
          <a:p>
            <a:pPr algn="ctr"/>
            <a:r>
              <a:rPr lang="en-US" sz="1400" b="1" dirty="0">
                <a:solidFill>
                  <a:schemeClr val="accent2"/>
                </a:solidFill>
                <a:latin typeface="Tahoma"/>
              </a:rPr>
              <a:t>$115/paycheck</a:t>
            </a:r>
            <a:endParaRPr lang="en-US" sz="1400" dirty="0">
              <a:solidFill>
                <a:schemeClr val="accent2"/>
              </a:solidFill>
            </a:endParaRPr>
          </a:p>
        </p:txBody>
      </p:sp>
      <p:sp>
        <p:nvSpPr>
          <p:cNvPr id="16" name="Rectangle 15">
            <a:extLst>
              <a:ext uri="{FF2B5EF4-FFF2-40B4-BE49-F238E27FC236}">
                <a16:creationId xmlns:a16="http://schemas.microsoft.com/office/drawing/2014/main" id="{964BC58E-EAAA-8F4E-B031-7195997492D9}"/>
              </a:ext>
            </a:extLst>
          </p:cNvPr>
          <p:cNvSpPr/>
          <p:nvPr/>
        </p:nvSpPr>
        <p:spPr>
          <a:xfrm>
            <a:off x="4828799" y="4813865"/>
            <a:ext cx="901209" cy="677108"/>
          </a:xfrm>
          <a:prstGeom prst="rect">
            <a:avLst/>
          </a:prstGeom>
        </p:spPr>
        <p:txBody>
          <a:bodyPr wrap="none">
            <a:spAutoFit/>
          </a:bodyPr>
          <a:lstStyle/>
          <a:p>
            <a:pPr algn="ctr"/>
            <a:r>
              <a:rPr lang="en-US" sz="1200" dirty="0">
                <a:solidFill>
                  <a:schemeClr val="accent2"/>
                </a:solidFill>
                <a:latin typeface="Tahoma"/>
              </a:rPr>
              <a:t>Your</a:t>
            </a:r>
          </a:p>
          <a:p>
            <a:pPr algn="ctr"/>
            <a:r>
              <a:rPr lang="en-US" sz="1200" dirty="0">
                <a:solidFill>
                  <a:schemeClr val="accent2"/>
                </a:solidFill>
                <a:latin typeface="Tahoma"/>
              </a:rPr>
              <a:t>Deductible</a:t>
            </a:r>
            <a:endParaRPr lang="en-US" sz="1400" dirty="0">
              <a:solidFill>
                <a:schemeClr val="accent2"/>
              </a:solidFill>
              <a:latin typeface="Tahoma"/>
            </a:endParaRPr>
          </a:p>
          <a:p>
            <a:pPr algn="ctr"/>
            <a:r>
              <a:rPr lang="en-US" sz="1400" b="1" dirty="0">
                <a:solidFill>
                  <a:schemeClr val="accent2"/>
                </a:solidFill>
                <a:latin typeface="Tahoma"/>
              </a:rPr>
              <a:t>$3,000</a:t>
            </a:r>
            <a:endParaRPr lang="en-US" sz="1400" dirty="0">
              <a:solidFill>
                <a:schemeClr val="accent2"/>
              </a:solidFill>
            </a:endParaRPr>
          </a:p>
        </p:txBody>
      </p:sp>
      <p:sp>
        <p:nvSpPr>
          <p:cNvPr id="17" name="Rectangle 16">
            <a:extLst>
              <a:ext uri="{FF2B5EF4-FFF2-40B4-BE49-F238E27FC236}">
                <a16:creationId xmlns:a16="http://schemas.microsoft.com/office/drawing/2014/main" id="{0DC36C9E-4AB8-304F-ABC5-3989E3031B55}"/>
              </a:ext>
            </a:extLst>
          </p:cNvPr>
          <p:cNvSpPr/>
          <p:nvPr/>
        </p:nvSpPr>
        <p:spPr>
          <a:xfrm>
            <a:off x="6277961" y="4829253"/>
            <a:ext cx="1280146" cy="677108"/>
          </a:xfrm>
          <a:prstGeom prst="rect">
            <a:avLst/>
          </a:prstGeom>
        </p:spPr>
        <p:txBody>
          <a:bodyPr wrap="square">
            <a:spAutoFit/>
          </a:bodyPr>
          <a:lstStyle/>
          <a:p>
            <a:pPr algn="ctr"/>
            <a:r>
              <a:rPr lang="en-US" sz="1200" dirty="0">
                <a:solidFill>
                  <a:schemeClr val="accent2"/>
                </a:solidFill>
                <a:latin typeface="Tahoma"/>
              </a:rPr>
              <a:t>Out-of-Pocket </a:t>
            </a:r>
          </a:p>
          <a:p>
            <a:pPr algn="ctr"/>
            <a:r>
              <a:rPr lang="en-US" sz="1200" dirty="0">
                <a:solidFill>
                  <a:schemeClr val="accent2"/>
                </a:solidFill>
                <a:latin typeface="Tahoma"/>
              </a:rPr>
              <a:t>Maximum</a:t>
            </a:r>
          </a:p>
          <a:p>
            <a:pPr algn="ctr"/>
            <a:r>
              <a:rPr lang="en-US" sz="1400" b="1" dirty="0">
                <a:solidFill>
                  <a:schemeClr val="accent2"/>
                </a:solidFill>
                <a:latin typeface="Tahoma"/>
              </a:rPr>
              <a:t>$6,000</a:t>
            </a:r>
            <a:endParaRPr lang="en-US" sz="1400" dirty="0">
              <a:solidFill>
                <a:schemeClr val="accent2"/>
              </a:solidFill>
            </a:endParaRPr>
          </a:p>
        </p:txBody>
      </p:sp>
      <p:sp>
        <p:nvSpPr>
          <p:cNvPr id="18" name="Rectangle 17">
            <a:extLst>
              <a:ext uri="{FF2B5EF4-FFF2-40B4-BE49-F238E27FC236}">
                <a16:creationId xmlns:a16="http://schemas.microsoft.com/office/drawing/2014/main" id="{2C3F7110-02F2-424A-B2D7-6F876D7F5099}"/>
              </a:ext>
            </a:extLst>
          </p:cNvPr>
          <p:cNvSpPr/>
          <p:nvPr/>
        </p:nvSpPr>
        <p:spPr>
          <a:xfrm>
            <a:off x="8084269" y="4798911"/>
            <a:ext cx="1018227" cy="677108"/>
          </a:xfrm>
          <a:prstGeom prst="rect">
            <a:avLst/>
          </a:prstGeom>
        </p:spPr>
        <p:txBody>
          <a:bodyPr wrap="none">
            <a:spAutoFit/>
          </a:bodyPr>
          <a:lstStyle/>
          <a:p>
            <a:pPr algn="ctr"/>
            <a:r>
              <a:rPr lang="en-US" sz="1200" dirty="0">
                <a:solidFill>
                  <a:schemeClr val="accent2"/>
                </a:solidFill>
                <a:latin typeface="Tahoma"/>
              </a:rPr>
              <a:t>Maximum </a:t>
            </a:r>
          </a:p>
          <a:p>
            <a:pPr algn="ctr"/>
            <a:r>
              <a:rPr lang="en-US" sz="1200" dirty="0">
                <a:solidFill>
                  <a:schemeClr val="accent2"/>
                </a:solidFill>
                <a:latin typeface="Tahoma"/>
              </a:rPr>
              <a:t>Contribution</a:t>
            </a:r>
          </a:p>
          <a:p>
            <a:pPr algn="ctr"/>
            <a:r>
              <a:rPr lang="en-US" sz="1400" b="1" dirty="0">
                <a:solidFill>
                  <a:schemeClr val="accent2"/>
                </a:solidFill>
                <a:latin typeface="Tahoma"/>
              </a:rPr>
              <a:t>$7,100</a:t>
            </a:r>
            <a:endParaRPr lang="en-US" sz="1400" dirty="0">
              <a:solidFill>
                <a:schemeClr val="accent2"/>
              </a:solidFill>
            </a:endParaRPr>
          </a:p>
        </p:txBody>
      </p:sp>
      <p:cxnSp>
        <p:nvCxnSpPr>
          <p:cNvPr id="34" name="Straight Connector 33">
            <a:extLst>
              <a:ext uri="{FF2B5EF4-FFF2-40B4-BE49-F238E27FC236}">
                <a16:creationId xmlns:a16="http://schemas.microsoft.com/office/drawing/2014/main" id="{74240227-BBD0-FD44-A450-DB14BC32EC0B}"/>
              </a:ext>
            </a:extLst>
          </p:cNvPr>
          <p:cNvCxnSpPr>
            <a:cxnSpLocks/>
          </p:cNvCxnSpPr>
          <p:nvPr/>
        </p:nvCxnSpPr>
        <p:spPr>
          <a:xfrm>
            <a:off x="4818106" y="5817332"/>
            <a:ext cx="4175323" cy="0"/>
          </a:xfrm>
          <a:prstGeom prst="line">
            <a:avLst/>
          </a:prstGeom>
          <a:ln w="28575">
            <a:solidFill>
              <a:schemeClr val="bg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35" name="TextBox 34">
            <a:hlinkClick r:id="rId3"/>
            <a:extLst>
              <a:ext uri="{FF2B5EF4-FFF2-40B4-BE49-F238E27FC236}">
                <a16:creationId xmlns:a16="http://schemas.microsoft.com/office/drawing/2014/main" id="{4C0C3B85-08FA-A54F-A7DB-97D76A27DC13}"/>
              </a:ext>
            </a:extLst>
          </p:cNvPr>
          <p:cNvSpPr txBox="1"/>
          <p:nvPr/>
        </p:nvSpPr>
        <p:spPr>
          <a:xfrm>
            <a:off x="5427556" y="5694277"/>
            <a:ext cx="2956421" cy="276999"/>
          </a:xfrm>
          <a:prstGeom prst="rect">
            <a:avLst/>
          </a:prstGeom>
          <a:solidFill>
            <a:schemeClr val="bg2"/>
          </a:solidFill>
          <a:ln>
            <a:solidFill>
              <a:schemeClr val="bg2"/>
            </a:solidFill>
          </a:ln>
        </p:spPr>
        <p:txBody>
          <a:bodyPr wrap="square" rtlCol="0">
            <a:spAutoFit/>
          </a:bodyPr>
          <a:lstStyle/>
          <a:p>
            <a:pPr algn="ctr">
              <a:buClr>
                <a:schemeClr val="tx2"/>
              </a:buClr>
            </a:pPr>
            <a:r>
              <a:rPr lang="en-US" sz="1200" dirty="0">
                <a:solidFill>
                  <a:schemeClr val="bg1"/>
                </a:solidFill>
                <a:latin typeface="Tahoma"/>
                <a:cs typeface="Tahoma"/>
              </a:rPr>
              <a:t>Portion Made Up by Your Contributions</a:t>
            </a:r>
            <a:endParaRPr lang="en-US" sz="900" dirty="0">
              <a:solidFill>
                <a:schemeClr val="bg1"/>
              </a:solidFill>
              <a:latin typeface="Tahoma"/>
              <a:cs typeface="Tahoma"/>
            </a:endParaRPr>
          </a:p>
        </p:txBody>
      </p:sp>
      <p:cxnSp>
        <p:nvCxnSpPr>
          <p:cNvPr id="36" name="Straight Arrow Connector 35">
            <a:extLst>
              <a:ext uri="{FF2B5EF4-FFF2-40B4-BE49-F238E27FC236}">
                <a16:creationId xmlns:a16="http://schemas.microsoft.com/office/drawing/2014/main" id="{5F723336-6A2A-0447-B993-C2E45CA7F040}"/>
              </a:ext>
            </a:extLst>
          </p:cNvPr>
          <p:cNvCxnSpPr>
            <a:cxnSpLocks/>
          </p:cNvCxnSpPr>
          <p:nvPr/>
        </p:nvCxnSpPr>
        <p:spPr>
          <a:xfrm>
            <a:off x="4116528" y="4317124"/>
            <a:ext cx="568459"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E6AC3166-9639-4544-8446-A798FA4A48E2}"/>
              </a:ext>
            </a:extLst>
          </p:cNvPr>
          <p:cNvCxnSpPr>
            <a:cxnSpLocks/>
          </p:cNvCxnSpPr>
          <p:nvPr/>
        </p:nvCxnSpPr>
        <p:spPr>
          <a:xfrm>
            <a:off x="5740697" y="4313611"/>
            <a:ext cx="654142"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835D4BC2-148F-734D-AF15-672CFDDD2791}"/>
              </a:ext>
            </a:extLst>
          </p:cNvPr>
          <p:cNvCxnSpPr>
            <a:cxnSpLocks/>
          </p:cNvCxnSpPr>
          <p:nvPr/>
        </p:nvCxnSpPr>
        <p:spPr>
          <a:xfrm>
            <a:off x="7379330" y="4313611"/>
            <a:ext cx="704938"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pic>
        <p:nvPicPr>
          <p:cNvPr id="42" name="Picture 41">
            <a:extLst>
              <a:ext uri="{FF2B5EF4-FFF2-40B4-BE49-F238E27FC236}">
                <a16:creationId xmlns:a16="http://schemas.microsoft.com/office/drawing/2014/main" id="{B383014E-3A4F-5A4C-BE68-61F68EE098AB}"/>
              </a:ext>
            </a:extLst>
          </p:cNvPr>
          <p:cNvPicPr>
            <a:picLocks noChangeAspect="1"/>
          </p:cNvPicPr>
          <p:nvPr/>
        </p:nvPicPr>
        <p:blipFill>
          <a:blip r:embed="rId4"/>
          <a:stretch>
            <a:fillRect/>
          </a:stretch>
        </p:blipFill>
        <p:spPr>
          <a:xfrm>
            <a:off x="3185505" y="3884511"/>
            <a:ext cx="939452" cy="914400"/>
          </a:xfrm>
          <a:prstGeom prst="rect">
            <a:avLst/>
          </a:prstGeom>
        </p:spPr>
      </p:pic>
      <p:pic>
        <p:nvPicPr>
          <p:cNvPr id="44" name="Picture 43">
            <a:extLst>
              <a:ext uri="{FF2B5EF4-FFF2-40B4-BE49-F238E27FC236}">
                <a16:creationId xmlns:a16="http://schemas.microsoft.com/office/drawing/2014/main" id="{BA5EE6B8-3A35-2F41-9982-0F857299383A}"/>
              </a:ext>
            </a:extLst>
          </p:cNvPr>
          <p:cNvPicPr>
            <a:picLocks noChangeAspect="1"/>
          </p:cNvPicPr>
          <p:nvPr/>
        </p:nvPicPr>
        <p:blipFill>
          <a:blip r:embed="rId5"/>
          <a:stretch>
            <a:fillRect/>
          </a:stretch>
        </p:blipFill>
        <p:spPr>
          <a:xfrm>
            <a:off x="6443568" y="3883751"/>
            <a:ext cx="924394" cy="914400"/>
          </a:xfrm>
          <a:prstGeom prst="rect">
            <a:avLst/>
          </a:prstGeom>
        </p:spPr>
      </p:pic>
      <p:pic>
        <p:nvPicPr>
          <p:cNvPr id="46" name="Picture 45">
            <a:extLst>
              <a:ext uri="{FF2B5EF4-FFF2-40B4-BE49-F238E27FC236}">
                <a16:creationId xmlns:a16="http://schemas.microsoft.com/office/drawing/2014/main" id="{8DB75B5B-5D4D-D744-BF6B-32AD4E614A91}"/>
              </a:ext>
            </a:extLst>
          </p:cNvPr>
          <p:cNvPicPr>
            <a:picLocks noChangeAspect="1"/>
          </p:cNvPicPr>
          <p:nvPr/>
        </p:nvPicPr>
        <p:blipFill>
          <a:blip r:embed="rId6"/>
          <a:stretch>
            <a:fillRect/>
          </a:stretch>
        </p:blipFill>
        <p:spPr>
          <a:xfrm>
            <a:off x="4804498" y="3921523"/>
            <a:ext cx="959531" cy="907731"/>
          </a:xfrm>
          <a:prstGeom prst="rect">
            <a:avLst/>
          </a:prstGeom>
        </p:spPr>
      </p:pic>
      <p:pic>
        <p:nvPicPr>
          <p:cNvPr id="50" name="Picture 49">
            <a:extLst>
              <a:ext uri="{FF2B5EF4-FFF2-40B4-BE49-F238E27FC236}">
                <a16:creationId xmlns:a16="http://schemas.microsoft.com/office/drawing/2014/main" id="{E6169EE7-DBF1-F343-AE3A-178EBEC11F46}"/>
              </a:ext>
            </a:extLst>
          </p:cNvPr>
          <p:cNvPicPr>
            <a:picLocks noChangeAspect="1"/>
          </p:cNvPicPr>
          <p:nvPr/>
        </p:nvPicPr>
        <p:blipFill>
          <a:blip r:embed="rId7"/>
          <a:stretch>
            <a:fillRect/>
          </a:stretch>
        </p:blipFill>
        <p:spPr>
          <a:xfrm>
            <a:off x="8072040" y="3918187"/>
            <a:ext cx="926858" cy="914400"/>
          </a:xfrm>
          <a:prstGeom prst="rect">
            <a:avLst/>
          </a:prstGeom>
        </p:spPr>
      </p:pic>
    </p:spTree>
    <p:extLst>
      <p:ext uri="{BB962C8B-B14F-4D97-AF65-F5344CB8AC3E}">
        <p14:creationId xmlns:p14="http://schemas.microsoft.com/office/powerpoint/2010/main" val="3419329930"/>
      </p:ext>
    </p:extLst>
  </p:cSld>
  <p:clrMapOvr>
    <a:masterClrMapping/>
  </p:clrMapOvr>
  <mc:AlternateContent xmlns:mc="http://schemas.openxmlformats.org/markup-compatibility/2006" xmlns:p14="http://schemas.microsoft.com/office/powerpoint/2010/main">
    <mc:Choice Requires="p14">
      <p:transition spd="slow" p14:dur="2000" advTm="107020"/>
    </mc:Choice>
    <mc:Fallback xmlns="">
      <p:transition spd="slow" advTm="10702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0" y="1"/>
            <a:ext cx="12191999" cy="6008598"/>
          </a:xfrm>
          <a:solidFill>
            <a:schemeClr val="accent1"/>
          </a:solidFill>
        </p:spPr>
        <p:txBody>
          <a:bodyPr anchor="ctr">
            <a:normAutofit/>
          </a:bodyPr>
          <a:lstStyle/>
          <a:p>
            <a:pPr marL="0" indent="0" algn="ctr">
              <a:buNone/>
            </a:pPr>
            <a:r>
              <a:rPr lang="en-US" sz="4400" b="1" dirty="0">
                <a:solidFill>
                  <a:schemeClr val="bg2">
                    <a:lumMod val="50000"/>
                  </a:schemeClr>
                </a:solidFill>
              </a:rPr>
              <a:t>STOP AND CUSTOMIZE</a:t>
            </a:r>
          </a:p>
          <a:p>
            <a:pPr marL="234950" indent="0">
              <a:buNone/>
            </a:pPr>
            <a:endParaRPr lang="en-US" sz="3200" b="1" dirty="0">
              <a:solidFill>
                <a:schemeClr val="bg2">
                  <a:lumMod val="60000"/>
                  <a:lumOff val="40000"/>
                </a:schemeClr>
              </a:solidFill>
            </a:endParaRPr>
          </a:p>
          <a:p>
            <a:pPr marL="457200" indent="0">
              <a:buNone/>
              <a:tabLst>
                <a:tab pos="457200" algn="l"/>
              </a:tabLst>
            </a:pPr>
            <a:r>
              <a:rPr lang="en-US" sz="3200" b="1" dirty="0">
                <a:solidFill>
                  <a:schemeClr val="bg1"/>
                </a:solidFill>
              </a:rPr>
              <a:t>Review slides 12 and 13 and delete the one that is not relevant for your group. </a:t>
            </a:r>
          </a:p>
          <a:p>
            <a:pPr marL="457200" indent="0">
              <a:buNone/>
              <a:tabLst>
                <a:tab pos="457200" algn="l"/>
              </a:tabLst>
            </a:pPr>
            <a:endParaRPr lang="en-US" sz="3200" b="1" dirty="0">
              <a:solidFill>
                <a:schemeClr val="bg1"/>
              </a:solidFill>
            </a:endParaRPr>
          </a:p>
          <a:p>
            <a:pPr marL="457200" indent="0">
              <a:tabLst>
                <a:tab pos="457200" algn="l"/>
              </a:tabLst>
            </a:pPr>
            <a:r>
              <a:rPr lang="en-US" sz="3200" b="1" dirty="0">
                <a:solidFill>
                  <a:schemeClr val="bg1"/>
                </a:solidFill>
              </a:rPr>
              <a:t>If you make an employer contribution, keep Slide 12.</a:t>
            </a:r>
          </a:p>
          <a:p>
            <a:pPr marL="457200" indent="0">
              <a:tabLst>
                <a:tab pos="457200" algn="l"/>
              </a:tabLst>
            </a:pPr>
            <a:r>
              <a:rPr lang="en-US" sz="3200" b="1" dirty="0">
                <a:solidFill>
                  <a:schemeClr val="bg1"/>
                </a:solidFill>
              </a:rPr>
              <a:t>If you do not make an employer contribution, keep slide 13. </a:t>
            </a:r>
            <a:endParaRPr lang="en-US" sz="28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4"/>
          </p:nvPr>
        </p:nvSpPr>
        <p:spPr/>
        <p:txBody>
          <a:bodyPr/>
          <a:lstStyle/>
          <a:p>
            <a:fld id="{394606BD-0334-E646-A4C0-36CF658FFFDB}" type="slidenum">
              <a:rPr lang="en-US" smtClean="0"/>
              <a:pPr/>
              <a:t>11</a:t>
            </a:fld>
            <a:endParaRPr lang="en-US" sz="1100" dirty="0"/>
          </a:p>
        </p:txBody>
      </p:sp>
    </p:spTree>
    <p:extLst>
      <p:ext uri="{BB962C8B-B14F-4D97-AF65-F5344CB8AC3E}">
        <p14:creationId xmlns:p14="http://schemas.microsoft.com/office/powerpoint/2010/main" val="1887707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62BF8-0DB6-124E-9720-873CF73656FE}"/>
              </a:ext>
            </a:extLst>
          </p:cNvPr>
          <p:cNvSpPr>
            <a:spLocks noGrp="1"/>
          </p:cNvSpPr>
          <p:nvPr>
            <p:ph type="title"/>
          </p:nvPr>
        </p:nvSpPr>
        <p:spPr/>
        <p:txBody>
          <a:bodyPr/>
          <a:lstStyle/>
          <a:p>
            <a:r>
              <a:rPr lang="en-US" b="1" dirty="0">
                <a:solidFill>
                  <a:schemeClr val="bg2"/>
                </a:solidFill>
              </a:rPr>
              <a:t>Funding</a:t>
            </a:r>
            <a:r>
              <a:rPr lang="en-US" dirty="0"/>
              <a:t> Your HSA</a:t>
            </a:r>
          </a:p>
        </p:txBody>
      </p:sp>
      <p:sp>
        <p:nvSpPr>
          <p:cNvPr id="4" name="Slide Number Placeholder 3">
            <a:extLst>
              <a:ext uri="{FF2B5EF4-FFF2-40B4-BE49-F238E27FC236}">
                <a16:creationId xmlns:a16="http://schemas.microsoft.com/office/drawing/2014/main" id="{8B68802A-C122-2D42-B032-2731C57630F8}"/>
              </a:ext>
            </a:extLst>
          </p:cNvPr>
          <p:cNvSpPr>
            <a:spLocks noGrp="1"/>
          </p:cNvSpPr>
          <p:nvPr>
            <p:ph type="sldNum" sz="quarter" idx="4"/>
          </p:nvPr>
        </p:nvSpPr>
        <p:spPr/>
        <p:txBody>
          <a:bodyPr/>
          <a:lstStyle/>
          <a:p>
            <a:fld id="{394606BD-0334-E646-A4C0-36CF658FFFDB}" type="slidenum">
              <a:rPr lang="en-US" smtClean="0"/>
              <a:pPr/>
              <a:t>12</a:t>
            </a:fld>
            <a:endParaRPr lang="en-US" dirty="0"/>
          </a:p>
        </p:txBody>
      </p:sp>
      <p:sp>
        <p:nvSpPr>
          <p:cNvPr id="5" name="Rectangle 4">
            <a:extLst>
              <a:ext uri="{FF2B5EF4-FFF2-40B4-BE49-F238E27FC236}">
                <a16:creationId xmlns:a16="http://schemas.microsoft.com/office/drawing/2014/main" id="{8EAD2A48-2071-D641-A351-8975B67F40E2}"/>
              </a:ext>
            </a:extLst>
          </p:cNvPr>
          <p:cNvSpPr/>
          <p:nvPr/>
        </p:nvSpPr>
        <p:spPr>
          <a:xfrm>
            <a:off x="3589417" y="4934625"/>
            <a:ext cx="5571949" cy="1163230"/>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tx1"/>
              </a:solidFill>
              <a:latin typeface="Tahoma"/>
            </a:endParaRPr>
          </a:p>
        </p:txBody>
      </p:sp>
      <p:sp>
        <p:nvSpPr>
          <p:cNvPr id="6" name="Content Placeholder 3">
            <a:extLst>
              <a:ext uri="{FF2B5EF4-FFF2-40B4-BE49-F238E27FC236}">
                <a16:creationId xmlns:a16="http://schemas.microsoft.com/office/drawing/2014/main" id="{B605E035-10C8-B545-B5A2-38AB79540E39}"/>
              </a:ext>
            </a:extLst>
          </p:cNvPr>
          <p:cNvSpPr txBox="1">
            <a:spLocks/>
          </p:cNvSpPr>
          <p:nvPr/>
        </p:nvSpPr>
        <p:spPr>
          <a:xfrm>
            <a:off x="2529840" y="1321987"/>
            <a:ext cx="7376161" cy="4773168"/>
          </a:xfrm>
          <a:prstGeom prst="rect">
            <a:avLst/>
          </a:prstGeom>
        </p:spPr>
        <p:txBody>
          <a:bodyPr/>
          <a:lstStyle>
            <a:lvl1pPr marL="256032" indent="-256032" algn="l" defTabSz="457200" rtl="0" eaLnBrk="1" latinLnBrk="0" hangingPunct="1">
              <a:spcBef>
                <a:spcPts val="600"/>
              </a:spcBef>
              <a:buClr>
                <a:schemeClr val="tx2"/>
              </a:buClr>
              <a:buSzPct val="120000"/>
              <a:buFont typeface="Arial"/>
              <a:buChar char="•"/>
              <a:defRPr sz="2400" kern="1200">
                <a:solidFill>
                  <a:schemeClr val="tx1"/>
                </a:solidFill>
                <a:latin typeface="Tahoma"/>
                <a:ea typeface="+mn-ea"/>
                <a:cs typeface="Tahoma"/>
              </a:defRPr>
            </a:lvl1pPr>
            <a:lvl2pPr marL="649224" indent="-192024" algn="l" defTabSz="457200" rtl="0" eaLnBrk="1" latinLnBrk="0" hangingPunct="1">
              <a:spcBef>
                <a:spcPts val="600"/>
              </a:spcBef>
              <a:spcAft>
                <a:spcPts val="200"/>
              </a:spcAft>
              <a:buClr>
                <a:schemeClr val="bg2"/>
              </a:buClr>
              <a:buFont typeface="Arial"/>
              <a:buChar char="•"/>
              <a:defRPr sz="2000" kern="1200">
                <a:solidFill>
                  <a:schemeClr val="tx1"/>
                </a:solidFill>
                <a:latin typeface="Tahoma"/>
                <a:ea typeface="+mn-ea"/>
                <a:cs typeface="Tahoma"/>
              </a:defRPr>
            </a:lvl2pPr>
            <a:lvl3pPr marL="1143000" indent="-137160" algn="l" defTabSz="457200" rtl="0" eaLnBrk="1" latinLnBrk="0" hangingPunct="1">
              <a:spcBef>
                <a:spcPct val="20000"/>
              </a:spcBef>
              <a:buClr>
                <a:schemeClr val="bg2"/>
              </a:buClr>
              <a:buFont typeface="Arial"/>
              <a:buChar char="•"/>
              <a:defRPr sz="1600" i="1" kern="1200">
                <a:solidFill>
                  <a:schemeClr val="tx1"/>
                </a:solidFill>
                <a:latin typeface="Tahoma"/>
                <a:ea typeface="+mn-ea"/>
                <a:cs typeface="Tahoma"/>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AFD2E1"/>
              </a:buClr>
              <a:buSzPct val="125000"/>
              <a:buNone/>
            </a:pPr>
            <a:r>
              <a:rPr lang="en-US" dirty="0">
                <a:solidFill>
                  <a:srgbClr val="005373"/>
                </a:solidFill>
              </a:rPr>
              <a:t>Payroll Contributions</a:t>
            </a:r>
          </a:p>
          <a:p>
            <a:pPr marL="742950" lvl="1">
              <a:buClr>
                <a:srgbClr val="007DC5"/>
              </a:buClr>
              <a:buSzPct val="80000"/>
            </a:pPr>
            <a:r>
              <a:rPr lang="en-US" sz="1800" dirty="0">
                <a:solidFill>
                  <a:srgbClr val="005373"/>
                </a:solidFill>
              </a:rPr>
              <a:t>Many employers will give you the option to contribute to your HSA plan straight from your paycheck using pre-tax dollars. </a:t>
            </a:r>
          </a:p>
          <a:p>
            <a:pPr marL="0" indent="0">
              <a:buClr>
                <a:srgbClr val="AFD2E1"/>
              </a:buClr>
              <a:buSzPct val="125000"/>
              <a:buNone/>
            </a:pPr>
            <a:r>
              <a:rPr lang="en-US" dirty="0">
                <a:solidFill>
                  <a:srgbClr val="005373"/>
                </a:solidFill>
              </a:rPr>
              <a:t>Employer Contributions </a:t>
            </a:r>
          </a:p>
          <a:p>
            <a:pPr marL="742950" lvl="1">
              <a:buClr>
                <a:srgbClr val="007DC5"/>
              </a:buClr>
              <a:buSzPct val="80000"/>
            </a:pPr>
            <a:r>
              <a:rPr lang="en-US" sz="1800" dirty="0">
                <a:solidFill>
                  <a:srgbClr val="005373"/>
                </a:solidFill>
              </a:rPr>
              <a:t>Your employer might make a deposit to your HSA account on your behalf</a:t>
            </a:r>
          </a:p>
          <a:p>
            <a:pPr marL="0" indent="0">
              <a:buClr>
                <a:srgbClr val="AFD2E1"/>
              </a:buClr>
              <a:buSzPct val="125000"/>
              <a:buNone/>
            </a:pPr>
            <a:r>
              <a:rPr lang="en-US" sz="2200" dirty="0">
                <a:solidFill>
                  <a:srgbClr val="005373"/>
                </a:solidFill>
              </a:rPr>
              <a:t>Personal Contributions </a:t>
            </a:r>
          </a:p>
          <a:p>
            <a:pPr marL="742950" lvl="1">
              <a:buClr>
                <a:srgbClr val="007DC5"/>
              </a:buClr>
              <a:buSzPct val="80000"/>
            </a:pPr>
            <a:r>
              <a:rPr lang="en-US" sz="1800" dirty="0">
                <a:solidFill>
                  <a:srgbClr val="005373"/>
                </a:solidFill>
              </a:rPr>
              <a:t>You can deposit money into your HSA account on your own too. </a:t>
            </a:r>
          </a:p>
        </p:txBody>
      </p:sp>
      <p:sp>
        <p:nvSpPr>
          <p:cNvPr id="7" name="TextBox 6">
            <a:extLst>
              <a:ext uri="{FF2B5EF4-FFF2-40B4-BE49-F238E27FC236}">
                <a16:creationId xmlns:a16="http://schemas.microsoft.com/office/drawing/2014/main" id="{560FE840-81F3-0A4E-84FE-730FC4DFE8E7}"/>
              </a:ext>
            </a:extLst>
          </p:cNvPr>
          <p:cNvSpPr txBox="1"/>
          <p:nvPr/>
        </p:nvSpPr>
        <p:spPr>
          <a:xfrm>
            <a:off x="4396063" y="5026129"/>
            <a:ext cx="4628143" cy="954107"/>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For example, if you move from Copay to HDHP…</a:t>
            </a:r>
          </a:p>
          <a:p>
            <a:pPr lvl="1"/>
            <a:r>
              <a:rPr lang="en-US" sz="1400" b="1" dirty="0">
                <a:solidFill>
                  <a:schemeClr val="accent2"/>
                </a:solidFill>
                <a:latin typeface="Tahoma" panose="020B0604030504040204" pitchFamily="34" charset="0"/>
                <a:ea typeface="Tahoma" panose="020B0604030504040204" pitchFamily="34" charset="0"/>
                <a:cs typeface="Tahoma" panose="020B0604030504040204" pitchFamily="34" charset="0"/>
              </a:rPr>
              <a:t>Old Premium: </a:t>
            </a:r>
            <a:r>
              <a:rPr lang="en-US" sz="1400" dirty="0">
                <a:latin typeface="Tahoma" panose="020B0604030504040204" pitchFamily="34" charset="0"/>
                <a:ea typeface="Tahoma" panose="020B0604030504040204" pitchFamily="34" charset="0"/>
                <a:cs typeface="Tahoma" panose="020B0604030504040204" pitchFamily="34" charset="0"/>
              </a:rPr>
              <a:t>$200/month</a:t>
            </a:r>
          </a:p>
          <a:p>
            <a:pPr lvl="1"/>
            <a:r>
              <a:rPr lang="en-US" sz="1400" b="1" dirty="0">
                <a:solidFill>
                  <a:schemeClr val="accent2"/>
                </a:solidFill>
                <a:latin typeface="Tahoma" panose="020B0604030504040204" pitchFamily="34" charset="0"/>
                <a:ea typeface="Tahoma" panose="020B0604030504040204" pitchFamily="34" charset="0"/>
                <a:cs typeface="Tahoma" panose="020B0604030504040204" pitchFamily="34" charset="0"/>
              </a:rPr>
              <a:t>New Premium: </a:t>
            </a:r>
            <a:r>
              <a:rPr lang="en-US" sz="1400" dirty="0">
                <a:latin typeface="Tahoma" panose="020B0604030504040204" pitchFamily="34" charset="0"/>
                <a:ea typeface="Tahoma" panose="020B0604030504040204" pitchFamily="34" charset="0"/>
                <a:cs typeface="Tahoma" panose="020B0604030504040204" pitchFamily="34" charset="0"/>
              </a:rPr>
              <a:t>$40/month</a:t>
            </a:r>
          </a:p>
          <a:p>
            <a:pPr lvl="1"/>
            <a:r>
              <a:rPr lang="en-US" sz="1400" b="1" dirty="0">
                <a:solidFill>
                  <a:schemeClr val="bg2"/>
                </a:solidFill>
                <a:latin typeface="Tahoma" panose="020B0604030504040204" pitchFamily="34" charset="0"/>
                <a:ea typeface="Tahoma" panose="020B0604030504040204" pitchFamily="34" charset="0"/>
                <a:cs typeface="Tahoma" panose="020B0604030504040204" pitchFamily="34" charset="0"/>
              </a:rPr>
              <a:t>Savings: </a:t>
            </a:r>
            <a:r>
              <a:rPr lang="en-US" sz="1400" dirty="0">
                <a:latin typeface="Tahoma" panose="020B0604030504040204" pitchFamily="34" charset="0"/>
                <a:ea typeface="Tahoma" panose="020B0604030504040204" pitchFamily="34" charset="0"/>
                <a:cs typeface="Tahoma" panose="020B0604030504040204" pitchFamily="34" charset="0"/>
              </a:rPr>
              <a:t>$160/month that can go in HSA account</a:t>
            </a:r>
          </a:p>
        </p:txBody>
      </p:sp>
      <p:sp>
        <p:nvSpPr>
          <p:cNvPr id="10" name="Oval 9">
            <a:extLst>
              <a:ext uri="{FF2B5EF4-FFF2-40B4-BE49-F238E27FC236}">
                <a16:creationId xmlns:a16="http://schemas.microsoft.com/office/drawing/2014/main" id="{56FC9127-ED24-D845-BD0E-00CA6F3330DC}"/>
              </a:ext>
            </a:extLst>
          </p:cNvPr>
          <p:cNvSpPr/>
          <p:nvPr/>
        </p:nvSpPr>
        <p:spPr>
          <a:xfrm>
            <a:off x="2046077" y="1356386"/>
            <a:ext cx="449365" cy="449365"/>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solidFill>
                <a:latin typeface="Tahoma"/>
              </a:rPr>
              <a:t>1</a:t>
            </a:r>
          </a:p>
        </p:txBody>
      </p:sp>
      <p:sp>
        <p:nvSpPr>
          <p:cNvPr id="15" name="Oval 14">
            <a:extLst>
              <a:ext uri="{FF2B5EF4-FFF2-40B4-BE49-F238E27FC236}">
                <a16:creationId xmlns:a16="http://schemas.microsoft.com/office/drawing/2014/main" id="{2FF8CF15-2606-8744-B9EA-E055CB03B651}"/>
              </a:ext>
            </a:extLst>
          </p:cNvPr>
          <p:cNvSpPr/>
          <p:nvPr/>
        </p:nvSpPr>
        <p:spPr>
          <a:xfrm>
            <a:off x="2046077" y="2390076"/>
            <a:ext cx="449365" cy="449365"/>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solidFill>
                <a:latin typeface="Tahoma"/>
              </a:rPr>
              <a:t>2</a:t>
            </a:r>
          </a:p>
        </p:txBody>
      </p:sp>
      <p:pic>
        <p:nvPicPr>
          <p:cNvPr id="17" name="Picture 16">
            <a:extLst>
              <a:ext uri="{FF2B5EF4-FFF2-40B4-BE49-F238E27FC236}">
                <a16:creationId xmlns:a16="http://schemas.microsoft.com/office/drawing/2014/main" id="{4F871695-966C-3A49-99B8-17322D6A9FD1}"/>
              </a:ext>
            </a:extLst>
          </p:cNvPr>
          <p:cNvPicPr>
            <a:picLocks noChangeAspect="1"/>
          </p:cNvPicPr>
          <p:nvPr/>
        </p:nvPicPr>
        <p:blipFill>
          <a:blip r:embed="rId3"/>
          <a:stretch>
            <a:fillRect/>
          </a:stretch>
        </p:blipFill>
        <p:spPr>
          <a:xfrm>
            <a:off x="2495441" y="4623011"/>
            <a:ext cx="1700048" cy="1677198"/>
          </a:xfrm>
          <a:prstGeom prst="rect">
            <a:avLst/>
          </a:prstGeom>
        </p:spPr>
      </p:pic>
      <p:sp>
        <p:nvSpPr>
          <p:cNvPr id="11" name="Oval 10">
            <a:extLst>
              <a:ext uri="{FF2B5EF4-FFF2-40B4-BE49-F238E27FC236}">
                <a16:creationId xmlns:a16="http://schemas.microsoft.com/office/drawing/2014/main" id="{EEE8FF4E-AF59-452C-8F82-25039E79CD6E}"/>
              </a:ext>
            </a:extLst>
          </p:cNvPr>
          <p:cNvSpPr/>
          <p:nvPr/>
        </p:nvSpPr>
        <p:spPr>
          <a:xfrm>
            <a:off x="2041285" y="3494375"/>
            <a:ext cx="449365" cy="449365"/>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solidFill>
                <a:latin typeface="Tahoma"/>
              </a:rPr>
              <a:t>3</a:t>
            </a:r>
          </a:p>
        </p:txBody>
      </p:sp>
    </p:spTree>
    <p:extLst>
      <p:ext uri="{BB962C8B-B14F-4D97-AF65-F5344CB8AC3E}">
        <p14:creationId xmlns:p14="http://schemas.microsoft.com/office/powerpoint/2010/main" val="4099052388"/>
      </p:ext>
    </p:extLst>
  </p:cSld>
  <p:clrMapOvr>
    <a:masterClrMapping/>
  </p:clrMapOvr>
  <mc:AlternateContent xmlns:mc="http://schemas.openxmlformats.org/markup-compatibility/2006" xmlns:p14="http://schemas.microsoft.com/office/powerpoint/2010/main">
    <mc:Choice Requires="p14">
      <p:transition spd="slow" p14:dur="2000" advTm="44250"/>
    </mc:Choice>
    <mc:Fallback xmlns="">
      <p:transition spd="slow" advTm="4425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62BF8-0DB6-124E-9720-873CF73656FE}"/>
              </a:ext>
            </a:extLst>
          </p:cNvPr>
          <p:cNvSpPr>
            <a:spLocks noGrp="1"/>
          </p:cNvSpPr>
          <p:nvPr>
            <p:ph type="title"/>
          </p:nvPr>
        </p:nvSpPr>
        <p:spPr/>
        <p:txBody>
          <a:bodyPr/>
          <a:lstStyle/>
          <a:p>
            <a:r>
              <a:rPr lang="en-US" b="1" dirty="0">
                <a:solidFill>
                  <a:schemeClr val="bg2"/>
                </a:solidFill>
              </a:rPr>
              <a:t>Funding</a:t>
            </a:r>
            <a:r>
              <a:rPr lang="en-US" dirty="0"/>
              <a:t> Your HSA</a:t>
            </a:r>
          </a:p>
        </p:txBody>
      </p:sp>
      <p:sp>
        <p:nvSpPr>
          <p:cNvPr id="4" name="Slide Number Placeholder 3">
            <a:extLst>
              <a:ext uri="{FF2B5EF4-FFF2-40B4-BE49-F238E27FC236}">
                <a16:creationId xmlns:a16="http://schemas.microsoft.com/office/drawing/2014/main" id="{8B68802A-C122-2D42-B032-2731C57630F8}"/>
              </a:ext>
            </a:extLst>
          </p:cNvPr>
          <p:cNvSpPr>
            <a:spLocks noGrp="1"/>
          </p:cNvSpPr>
          <p:nvPr>
            <p:ph type="sldNum" sz="quarter" idx="4"/>
          </p:nvPr>
        </p:nvSpPr>
        <p:spPr/>
        <p:txBody>
          <a:bodyPr/>
          <a:lstStyle/>
          <a:p>
            <a:fld id="{394606BD-0334-E646-A4C0-36CF658FFFDB}" type="slidenum">
              <a:rPr lang="en-US" smtClean="0"/>
              <a:pPr/>
              <a:t>13</a:t>
            </a:fld>
            <a:endParaRPr lang="en-US" dirty="0"/>
          </a:p>
        </p:txBody>
      </p:sp>
      <p:sp>
        <p:nvSpPr>
          <p:cNvPr id="5" name="Rectangle 4">
            <a:extLst>
              <a:ext uri="{FF2B5EF4-FFF2-40B4-BE49-F238E27FC236}">
                <a16:creationId xmlns:a16="http://schemas.microsoft.com/office/drawing/2014/main" id="{8EAD2A48-2071-D641-A351-8975B67F40E2}"/>
              </a:ext>
            </a:extLst>
          </p:cNvPr>
          <p:cNvSpPr/>
          <p:nvPr/>
        </p:nvSpPr>
        <p:spPr>
          <a:xfrm>
            <a:off x="3589417" y="3980518"/>
            <a:ext cx="5571949" cy="1163230"/>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tx1"/>
              </a:solidFill>
              <a:latin typeface="Tahoma"/>
            </a:endParaRPr>
          </a:p>
        </p:txBody>
      </p:sp>
      <p:sp>
        <p:nvSpPr>
          <p:cNvPr id="6" name="Content Placeholder 3">
            <a:extLst>
              <a:ext uri="{FF2B5EF4-FFF2-40B4-BE49-F238E27FC236}">
                <a16:creationId xmlns:a16="http://schemas.microsoft.com/office/drawing/2014/main" id="{B605E035-10C8-B545-B5A2-38AB79540E39}"/>
              </a:ext>
            </a:extLst>
          </p:cNvPr>
          <p:cNvSpPr txBox="1">
            <a:spLocks/>
          </p:cNvSpPr>
          <p:nvPr/>
        </p:nvSpPr>
        <p:spPr>
          <a:xfrm>
            <a:off x="2529840" y="1321987"/>
            <a:ext cx="7376161" cy="4773168"/>
          </a:xfrm>
          <a:prstGeom prst="rect">
            <a:avLst/>
          </a:prstGeom>
        </p:spPr>
        <p:txBody>
          <a:bodyPr/>
          <a:lstStyle>
            <a:lvl1pPr marL="256032" indent="-256032" algn="l" defTabSz="457200" rtl="0" eaLnBrk="1" latinLnBrk="0" hangingPunct="1">
              <a:spcBef>
                <a:spcPts val="600"/>
              </a:spcBef>
              <a:buClr>
                <a:schemeClr val="tx2"/>
              </a:buClr>
              <a:buSzPct val="120000"/>
              <a:buFont typeface="Arial"/>
              <a:buChar char="•"/>
              <a:defRPr sz="2400" kern="1200">
                <a:solidFill>
                  <a:schemeClr val="tx1"/>
                </a:solidFill>
                <a:latin typeface="Tahoma"/>
                <a:ea typeface="+mn-ea"/>
                <a:cs typeface="Tahoma"/>
              </a:defRPr>
            </a:lvl1pPr>
            <a:lvl2pPr marL="649224" indent="-192024" algn="l" defTabSz="457200" rtl="0" eaLnBrk="1" latinLnBrk="0" hangingPunct="1">
              <a:spcBef>
                <a:spcPts val="600"/>
              </a:spcBef>
              <a:spcAft>
                <a:spcPts val="200"/>
              </a:spcAft>
              <a:buClr>
                <a:schemeClr val="bg2"/>
              </a:buClr>
              <a:buFont typeface="Arial"/>
              <a:buChar char="•"/>
              <a:defRPr sz="2000" kern="1200">
                <a:solidFill>
                  <a:schemeClr val="tx1"/>
                </a:solidFill>
                <a:latin typeface="Tahoma"/>
                <a:ea typeface="+mn-ea"/>
                <a:cs typeface="Tahoma"/>
              </a:defRPr>
            </a:lvl2pPr>
            <a:lvl3pPr marL="1143000" indent="-137160" algn="l" defTabSz="457200" rtl="0" eaLnBrk="1" latinLnBrk="0" hangingPunct="1">
              <a:spcBef>
                <a:spcPct val="20000"/>
              </a:spcBef>
              <a:buClr>
                <a:schemeClr val="bg2"/>
              </a:buClr>
              <a:buFont typeface="Arial"/>
              <a:buChar char="•"/>
              <a:defRPr sz="1600" i="1" kern="1200">
                <a:solidFill>
                  <a:schemeClr val="tx1"/>
                </a:solidFill>
                <a:latin typeface="Tahoma"/>
                <a:ea typeface="+mn-ea"/>
                <a:cs typeface="Tahoma"/>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AFD2E1"/>
              </a:buClr>
              <a:buSzPct val="125000"/>
              <a:buNone/>
            </a:pPr>
            <a:r>
              <a:rPr lang="en-US" dirty="0">
                <a:solidFill>
                  <a:srgbClr val="005373"/>
                </a:solidFill>
              </a:rPr>
              <a:t>Payroll Contributions</a:t>
            </a:r>
          </a:p>
          <a:p>
            <a:pPr marL="742950" lvl="1">
              <a:buClr>
                <a:srgbClr val="007DC5"/>
              </a:buClr>
              <a:buSzPct val="80000"/>
            </a:pPr>
            <a:r>
              <a:rPr lang="en-US" sz="1800" dirty="0">
                <a:solidFill>
                  <a:srgbClr val="005373"/>
                </a:solidFill>
              </a:rPr>
              <a:t>Many employers will give you the option to contribute to your HSA plan straight from your paycheck using pre-tax dollars. </a:t>
            </a:r>
          </a:p>
          <a:p>
            <a:pPr marL="0" indent="0">
              <a:buClr>
                <a:srgbClr val="AFD2E1"/>
              </a:buClr>
              <a:buSzPct val="125000"/>
              <a:buNone/>
            </a:pPr>
            <a:r>
              <a:rPr lang="en-US" sz="2200" dirty="0">
                <a:solidFill>
                  <a:srgbClr val="005373"/>
                </a:solidFill>
              </a:rPr>
              <a:t>Personal Contributions </a:t>
            </a:r>
          </a:p>
          <a:p>
            <a:pPr marL="742950" lvl="1">
              <a:buClr>
                <a:srgbClr val="007DC5"/>
              </a:buClr>
              <a:buSzPct val="80000"/>
            </a:pPr>
            <a:r>
              <a:rPr lang="en-US" sz="1800" dirty="0">
                <a:solidFill>
                  <a:srgbClr val="005373"/>
                </a:solidFill>
              </a:rPr>
              <a:t>You can deposit money into your HSA account on your own too. </a:t>
            </a:r>
          </a:p>
        </p:txBody>
      </p:sp>
      <p:sp>
        <p:nvSpPr>
          <p:cNvPr id="7" name="TextBox 6">
            <a:extLst>
              <a:ext uri="{FF2B5EF4-FFF2-40B4-BE49-F238E27FC236}">
                <a16:creationId xmlns:a16="http://schemas.microsoft.com/office/drawing/2014/main" id="{560FE840-81F3-0A4E-84FE-730FC4DFE8E7}"/>
              </a:ext>
            </a:extLst>
          </p:cNvPr>
          <p:cNvSpPr txBox="1"/>
          <p:nvPr/>
        </p:nvSpPr>
        <p:spPr>
          <a:xfrm>
            <a:off x="4396063" y="4072022"/>
            <a:ext cx="4628143" cy="954107"/>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For example, if you move from Copay to HDHP…</a:t>
            </a:r>
          </a:p>
          <a:p>
            <a:pPr lvl="1"/>
            <a:r>
              <a:rPr lang="en-US" sz="1400" b="1" dirty="0">
                <a:solidFill>
                  <a:schemeClr val="accent2"/>
                </a:solidFill>
                <a:latin typeface="Tahoma" panose="020B0604030504040204" pitchFamily="34" charset="0"/>
                <a:ea typeface="Tahoma" panose="020B0604030504040204" pitchFamily="34" charset="0"/>
                <a:cs typeface="Tahoma" panose="020B0604030504040204" pitchFamily="34" charset="0"/>
              </a:rPr>
              <a:t>Old Premium: </a:t>
            </a:r>
            <a:r>
              <a:rPr lang="en-US" sz="1400" dirty="0">
                <a:latin typeface="Tahoma" panose="020B0604030504040204" pitchFamily="34" charset="0"/>
                <a:ea typeface="Tahoma" panose="020B0604030504040204" pitchFamily="34" charset="0"/>
                <a:cs typeface="Tahoma" panose="020B0604030504040204" pitchFamily="34" charset="0"/>
              </a:rPr>
              <a:t>$200/month</a:t>
            </a:r>
          </a:p>
          <a:p>
            <a:pPr lvl="1"/>
            <a:r>
              <a:rPr lang="en-US" sz="1400" b="1" dirty="0">
                <a:solidFill>
                  <a:schemeClr val="accent2"/>
                </a:solidFill>
                <a:latin typeface="Tahoma" panose="020B0604030504040204" pitchFamily="34" charset="0"/>
                <a:ea typeface="Tahoma" panose="020B0604030504040204" pitchFamily="34" charset="0"/>
                <a:cs typeface="Tahoma" panose="020B0604030504040204" pitchFamily="34" charset="0"/>
              </a:rPr>
              <a:t>New Premium: </a:t>
            </a:r>
            <a:r>
              <a:rPr lang="en-US" sz="1400" dirty="0">
                <a:latin typeface="Tahoma" panose="020B0604030504040204" pitchFamily="34" charset="0"/>
                <a:ea typeface="Tahoma" panose="020B0604030504040204" pitchFamily="34" charset="0"/>
                <a:cs typeface="Tahoma" panose="020B0604030504040204" pitchFamily="34" charset="0"/>
              </a:rPr>
              <a:t>$40/month</a:t>
            </a:r>
          </a:p>
          <a:p>
            <a:pPr lvl="1"/>
            <a:r>
              <a:rPr lang="en-US" sz="1400" b="1" dirty="0">
                <a:solidFill>
                  <a:schemeClr val="bg2"/>
                </a:solidFill>
                <a:latin typeface="Tahoma" panose="020B0604030504040204" pitchFamily="34" charset="0"/>
                <a:ea typeface="Tahoma" panose="020B0604030504040204" pitchFamily="34" charset="0"/>
                <a:cs typeface="Tahoma" panose="020B0604030504040204" pitchFamily="34" charset="0"/>
              </a:rPr>
              <a:t>Savings: </a:t>
            </a:r>
            <a:r>
              <a:rPr lang="en-US" sz="1400" dirty="0">
                <a:latin typeface="Tahoma" panose="020B0604030504040204" pitchFamily="34" charset="0"/>
                <a:ea typeface="Tahoma" panose="020B0604030504040204" pitchFamily="34" charset="0"/>
                <a:cs typeface="Tahoma" panose="020B0604030504040204" pitchFamily="34" charset="0"/>
              </a:rPr>
              <a:t>$160/month that can go in HSA account</a:t>
            </a:r>
          </a:p>
        </p:txBody>
      </p:sp>
      <p:sp>
        <p:nvSpPr>
          <p:cNvPr id="10" name="Oval 9">
            <a:extLst>
              <a:ext uri="{FF2B5EF4-FFF2-40B4-BE49-F238E27FC236}">
                <a16:creationId xmlns:a16="http://schemas.microsoft.com/office/drawing/2014/main" id="{56FC9127-ED24-D845-BD0E-00CA6F3330DC}"/>
              </a:ext>
            </a:extLst>
          </p:cNvPr>
          <p:cNvSpPr/>
          <p:nvPr/>
        </p:nvSpPr>
        <p:spPr>
          <a:xfrm>
            <a:off x="2046077" y="1356386"/>
            <a:ext cx="449365" cy="449365"/>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solidFill>
                <a:latin typeface="Tahoma"/>
              </a:rPr>
              <a:t>1</a:t>
            </a:r>
          </a:p>
        </p:txBody>
      </p:sp>
      <p:sp>
        <p:nvSpPr>
          <p:cNvPr id="15" name="Oval 14">
            <a:extLst>
              <a:ext uri="{FF2B5EF4-FFF2-40B4-BE49-F238E27FC236}">
                <a16:creationId xmlns:a16="http://schemas.microsoft.com/office/drawing/2014/main" id="{2FF8CF15-2606-8744-B9EA-E055CB03B651}"/>
              </a:ext>
            </a:extLst>
          </p:cNvPr>
          <p:cNvSpPr/>
          <p:nvPr/>
        </p:nvSpPr>
        <p:spPr>
          <a:xfrm>
            <a:off x="2046077" y="2390076"/>
            <a:ext cx="449365" cy="449365"/>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solidFill>
                <a:latin typeface="Tahoma"/>
              </a:rPr>
              <a:t>2</a:t>
            </a:r>
          </a:p>
        </p:txBody>
      </p:sp>
      <p:pic>
        <p:nvPicPr>
          <p:cNvPr id="17" name="Picture 16">
            <a:extLst>
              <a:ext uri="{FF2B5EF4-FFF2-40B4-BE49-F238E27FC236}">
                <a16:creationId xmlns:a16="http://schemas.microsoft.com/office/drawing/2014/main" id="{4F871695-966C-3A49-99B8-17322D6A9FD1}"/>
              </a:ext>
            </a:extLst>
          </p:cNvPr>
          <p:cNvPicPr>
            <a:picLocks noChangeAspect="1"/>
          </p:cNvPicPr>
          <p:nvPr/>
        </p:nvPicPr>
        <p:blipFill>
          <a:blip r:embed="rId3"/>
          <a:stretch>
            <a:fillRect/>
          </a:stretch>
        </p:blipFill>
        <p:spPr>
          <a:xfrm>
            <a:off x="2495441" y="3668904"/>
            <a:ext cx="1700048" cy="1677198"/>
          </a:xfrm>
          <a:prstGeom prst="rect">
            <a:avLst/>
          </a:prstGeom>
        </p:spPr>
      </p:pic>
    </p:spTree>
    <p:extLst>
      <p:ext uri="{BB962C8B-B14F-4D97-AF65-F5344CB8AC3E}">
        <p14:creationId xmlns:p14="http://schemas.microsoft.com/office/powerpoint/2010/main" val="1718842863"/>
      </p:ext>
    </p:extLst>
  </p:cSld>
  <p:clrMapOvr>
    <a:masterClrMapping/>
  </p:clrMapOvr>
  <mc:AlternateContent xmlns:mc="http://schemas.openxmlformats.org/markup-compatibility/2006" xmlns:p14="http://schemas.microsoft.com/office/powerpoint/2010/main">
    <mc:Choice Requires="p14">
      <p:transition spd="slow" p14:dur="2000" advTm="44250"/>
    </mc:Choice>
    <mc:Fallback xmlns="">
      <p:transition spd="slow" advTm="4425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B67E-64A6-2B4B-8AC3-B92A487F8786}"/>
              </a:ext>
            </a:extLst>
          </p:cNvPr>
          <p:cNvSpPr>
            <a:spLocks noGrp="1"/>
          </p:cNvSpPr>
          <p:nvPr>
            <p:ph type="title"/>
          </p:nvPr>
        </p:nvSpPr>
        <p:spPr/>
        <p:txBody>
          <a:bodyPr/>
          <a:lstStyle/>
          <a:p>
            <a:r>
              <a:rPr lang="en-US" dirty="0"/>
              <a:t>Health Savings Account </a:t>
            </a:r>
            <a:r>
              <a:rPr lang="en-US" b="1" dirty="0">
                <a:solidFill>
                  <a:schemeClr val="bg2"/>
                </a:solidFill>
              </a:rPr>
              <a:t>(HSA)</a:t>
            </a:r>
          </a:p>
        </p:txBody>
      </p:sp>
      <p:sp>
        <p:nvSpPr>
          <p:cNvPr id="4" name="Slide Number Placeholder 3">
            <a:extLst>
              <a:ext uri="{FF2B5EF4-FFF2-40B4-BE49-F238E27FC236}">
                <a16:creationId xmlns:a16="http://schemas.microsoft.com/office/drawing/2014/main" id="{7E0A0FDA-0CCE-0447-8D8A-4C10CF32DA31}"/>
              </a:ext>
            </a:extLst>
          </p:cNvPr>
          <p:cNvSpPr>
            <a:spLocks noGrp="1"/>
          </p:cNvSpPr>
          <p:nvPr>
            <p:ph type="sldNum" sz="quarter" idx="4"/>
          </p:nvPr>
        </p:nvSpPr>
        <p:spPr/>
        <p:txBody>
          <a:bodyPr/>
          <a:lstStyle/>
          <a:p>
            <a:fld id="{394606BD-0334-E646-A4C0-36CF658FFFDB}" type="slidenum">
              <a:rPr lang="en-US" smtClean="0"/>
              <a:pPr/>
              <a:t>14</a:t>
            </a:fld>
            <a:endParaRPr lang="en-US" dirty="0"/>
          </a:p>
        </p:txBody>
      </p:sp>
      <p:sp>
        <p:nvSpPr>
          <p:cNvPr id="10" name="Rectangle 9">
            <a:extLst>
              <a:ext uri="{FF2B5EF4-FFF2-40B4-BE49-F238E27FC236}">
                <a16:creationId xmlns:a16="http://schemas.microsoft.com/office/drawing/2014/main" id="{E81A3B62-7EA1-514A-B9EA-EBC207321750}"/>
              </a:ext>
            </a:extLst>
          </p:cNvPr>
          <p:cNvSpPr/>
          <p:nvPr/>
        </p:nvSpPr>
        <p:spPr>
          <a:xfrm>
            <a:off x="1979381" y="1911952"/>
            <a:ext cx="8114970" cy="515862"/>
          </a:xfrm>
          <a:prstGeom prst="rect">
            <a:avLst/>
          </a:prstGeom>
          <a:solidFill>
            <a:schemeClr val="accent3"/>
          </a:solidFill>
          <a:ln w="9525" cap="flat" cmpd="sng" algn="ctr">
            <a:noFill/>
            <a:prstDash val="solid"/>
          </a:ln>
          <a:effectLst/>
        </p:spPr>
        <p:txBody>
          <a:bodyPr rtlCol="0" anchor="ctr"/>
          <a:lstStyle/>
          <a:p>
            <a:pPr algn="ctr" defTabSz="914400">
              <a:defRPr/>
            </a:pPr>
            <a:r>
              <a:rPr lang="en-US" sz="1600" b="1" kern="0" dirty="0">
                <a:solidFill>
                  <a:schemeClr val="bg1"/>
                </a:solidFill>
                <a:latin typeface="Tahoma"/>
              </a:rPr>
              <a:t>Qualified Medical Expenses include…</a:t>
            </a:r>
          </a:p>
        </p:txBody>
      </p:sp>
      <p:sp>
        <p:nvSpPr>
          <p:cNvPr id="11" name="Rectangle 10">
            <a:extLst>
              <a:ext uri="{FF2B5EF4-FFF2-40B4-BE49-F238E27FC236}">
                <a16:creationId xmlns:a16="http://schemas.microsoft.com/office/drawing/2014/main" id="{05E94C6E-B6EB-F24F-89E9-21F4846F7EF7}"/>
              </a:ext>
            </a:extLst>
          </p:cNvPr>
          <p:cNvSpPr/>
          <p:nvPr/>
        </p:nvSpPr>
        <p:spPr>
          <a:xfrm>
            <a:off x="1979381" y="2422822"/>
            <a:ext cx="8114970" cy="2416347"/>
          </a:xfrm>
          <a:prstGeom prst="rect">
            <a:avLst/>
          </a:prstGeom>
          <a:solidFill>
            <a:schemeClr val="accent3">
              <a:lumMod val="20000"/>
              <a:lumOff val="80000"/>
              <a:alpha val="51000"/>
            </a:schemeClr>
          </a:solidFill>
          <a:ln w="9525" cap="flat" cmpd="sng" algn="ctr">
            <a:noFill/>
            <a:prstDash val="solid"/>
          </a:ln>
          <a:effectLst/>
        </p:spPr>
        <p:txBody>
          <a:bodyPr numCol="2" rtlCol="0" anchor="ctr"/>
          <a:lstStyle/>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PCP and Specialist Visits</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Dental treatment</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Hearing aids</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Hospital services</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Lab fees</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Nursing services</a:t>
            </a:r>
          </a:p>
          <a:p>
            <a:pPr marL="91440">
              <a:spcBef>
                <a:spcPts val="600"/>
              </a:spcBef>
              <a:buClr>
                <a:srgbClr val="007DC5"/>
              </a:buClr>
            </a:pPr>
            <a:endParaRPr lang="en-US" sz="1600" dirty="0">
              <a:solidFill>
                <a:srgbClr val="005373"/>
              </a:solidFill>
              <a:latin typeface="Tahoma"/>
            </a:endParaRP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Prescription drugs</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Operations (excluding cosmetic surgery)</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Therapy</a:t>
            </a:r>
          </a:p>
          <a:p>
            <a:pPr marL="194310" indent="-102870">
              <a:spcBef>
                <a:spcPts val="600"/>
              </a:spcBef>
              <a:buClr>
                <a:srgbClr val="007DC5"/>
              </a:buClr>
              <a:buFont typeface="Arial" panose="020B0604020202020204" pitchFamily="34" charset="0"/>
              <a:buChar char="•"/>
            </a:pPr>
            <a:r>
              <a:rPr lang="en-US" sz="1600" dirty="0">
                <a:solidFill>
                  <a:srgbClr val="005373"/>
                </a:solidFill>
                <a:latin typeface="Tahoma"/>
              </a:rPr>
              <a:t>Eye exam, glasses and eye surgery</a:t>
            </a:r>
          </a:p>
        </p:txBody>
      </p:sp>
      <p:cxnSp>
        <p:nvCxnSpPr>
          <p:cNvPr id="13" name="Straight Connector 12">
            <a:extLst>
              <a:ext uri="{FF2B5EF4-FFF2-40B4-BE49-F238E27FC236}">
                <a16:creationId xmlns:a16="http://schemas.microsoft.com/office/drawing/2014/main" id="{AD4BCB70-5920-BA43-AA21-9F2ED03EA360}"/>
              </a:ext>
            </a:extLst>
          </p:cNvPr>
          <p:cNvCxnSpPr>
            <a:cxnSpLocks/>
          </p:cNvCxnSpPr>
          <p:nvPr/>
        </p:nvCxnSpPr>
        <p:spPr>
          <a:xfrm>
            <a:off x="1997605" y="5232603"/>
            <a:ext cx="8096746" cy="0"/>
          </a:xfrm>
          <a:prstGeom prst="line">
            <a:avLst/>
          </a:prstGeom>
          <a:noFill/>
          <a:ln w="28575" cap="flat" cmpd="sng" algn="ctr">
            <a:solidFill>
              <a:srgbClr val="005373"/>
            </a:solidFill>
            <a:prstDash val="sysDot"/>
            <a:headEnd type="oval" w="med" len="med"/>
            <a:tailEnd type="oval" w="med" len="med"/>
          </a:ln>
          <a:effectLst/>
        </p:spPr>
      </p:cxnSp>
      <p:sp>
        <p:nvSpPr>
          <p:cNvPr id="14" name="TextBox 13">
            <a:hlinkClick r:id="rId3"/>
            <a:extLst>
              <a:ext uri="{FF2B5EF4-FFF2-40B4-BE49-F238E27FC236}">
                <a16:creationId xmlns:a16="http://schemas.microsoft.com/office/drawing/2014/main" id="{B7A38BE8-777B-3C4D-8FE5-C65C253E6B81}"/>
              </a:ext>
            </a:extLst>
          </p:cNvPr>
          <p:cNvSpPr txBox="1"/>
          <p:nvPr/>
        </p:nvSpPr>
        <p:spPr>
          <a:xfrm>
            <a:off x="2424986" y="5032548"/>
            <a:ext cx="7223760" cy="369332"/>
          </a:xfrm>
          <a:prstGeom prst="rect">
            <a:avLst/>
          </a:prstGeom>
          <a:gradFill>
            <a:gsLst>
              <a:gs pos="0">
                <a:srgbClr val="007DC5">
                  <a:lumMod val="85000"/>
                  <a:lumOff val="15000"/>
                </a:srgbClr>
              </a:gs>
              <a:gs pos="97000">
                <a:srgbClr val="007DC5"/>
              </a:gs>
            </a:gsLst>
            <a:path path="circle">
              <a:fillToRect l="50000" t="50000" r="50000" b="50000"/>
            </a:path>
          </a:gradFill>
        </p:spPr>
        <p:txBody>
          <a:bodyPr wrap="square" rtlCol="0">
            <a:spAutoFit/>
          </a:bodyPr>
          <a:lstStyle/>
          <a:p>
            <a:pPr algn="ctr" defTabSz="914400">
              <a:buClr>
                <a:srgbClr val="AFD2E1"/>
              </a:buClr>
              <a:defRPr/>
            </a:pPr>
            <a:r>
              <a:rPr lang="en-US" dirty="0">
                <a:solidFill>
                  <a:schemeClr val="bg1"/>
                </a:solidFill>
                <a:latin typeface="Tahoma"/>
              </a:rPr>
              <a:t> Check the IRS for a full list of Qualified Medical Expenses </a:t>
            </a:r>
            <a:endParaRPr lang="en-US" sz="1100" kern="0" dirty="0">
              <a:solidFill>
                <a:schemeClr val="bg1"/>
              </a:solidFill>
              <a:latin typeface="Tahoma"/>
              <a:cs typeface="Tahoma"/>
            </a:endParaRPr>
          </a:p>
        </p:txBody>
      </p:sp>
    </p:spTree>
    <p:extLst>
      <p:ext uri="{BB962C8B-B14F-4D97-AF65-F5344CB8AC3E}">
        <p14:creationId xmlns:p14="http://schemas.microsoft.com/office/powerpoint/2010/main" val="3157095607"/>
      </p:ext>
    </p:extLst>
  </p:cSld>
  <p:clrMapOvr>
    <a:masterClrMapping/>
  </p:clrMapOvr>
  <mc:AlternateContent xmlns:mc="http://schemas.openxmlformats.org/markup-compatibility/2006" xmlns:p14="http://schemas.microsoft.com/office/powerpoint/2010/main">
    <mc:Choice Requires="p14">
      <p:transition spd="slow" p14:dur="2000" advTm="35877"/>
    </mc:Choice>
    <mc:Fallback xmlns="">
      <p:transition spd="slow" advTm="35877"/>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453B4-FC16-4844-893A-F6DE5353A463}"/>
              </a:ext>
            </a:extLst>
          </p:cNvPr>
          <p:cNvSpPr>
            <a:spLocks noGrp="1"/>
          </p:cNvSpPr>
          <p:nvPr>
            <p:ph type="title"/>
          </p:nvPr>
        </p:nvSpPr>
        <p:spPr/>
        <p:txBody>
          <a:bodyPr/>
          <a:lstStyle/>
          <a:p>
            <a:r>
              <a:rPr lang="en-US" b="1" dirty="0">
                <a:solidFill>
                  <a:schemeClr val="bg2"/>
                </a:solidFill>
              </a:rPr>
              <a:t>No</a:t>
            </a:r>
            <a:r>
              <a:rPr lang="en-US" dirty="0">
                <a:solidFill>
                  <a:schemeClr val="bg2"/>
                </a:solidFill>
              </a:rPr>
              <a:t>-</a:t>
            </a:r>
            <a:r>
              <a:rPr lang="en-US" b="1" dirty="0">
                <a:solidFill>
                  <a:schemeClr val="bg2"/>
                </a:solidFill>
              </a:rPr>
              <a:t>Cost</a:t>
            </a:r>
            <a:r>
              <a:rPr lang="en-US" dirty="0"/>
              <a:t> Preventive Care</a:t>
            </a:r>
          </a:p>
        </p:txBody>
      </p:sp>
      <p:sp>
        <p:nvSpPr>
          <p:cNvPr id="4" name="Slide Number Placeholder 3">
            <a:extLst>
              <a:ext uri="{FF2B5EF4-FFF2-40B4-BE49-F238E27FC236}">
                <a16:creationId xmlns:a16="http://schemas.microsoft.com/office/drawing/2014/main" id="{3996B347-4831-D74C-8EE5-7B6C25369922}"/>
              </a:ext>
            </a:extLst>
          </p:cNvPr>
          <p:cNvSpPr>
            <a:spLocks noGrp="1"/>
          </p:cNvSpPr>
          <p:nvPr>
            <p:ph type="sldNum" sz="quarter" idx="4"/>
          </p:nvPr>
        </p:nvSpPr>
        <p:spPr/>
        <p:txBody>
          <a:bodyPr/>
          <a:lstStyle/>
          <a:p>
            <a:fld id="{394606BD-0334-E646-A4C0-36CF658FFFDB}" type="slidenum">
              <a:rPr lang="en-US" smtClean="0"/>
              <a:pPr/>
              <a:t>15</a:t>
            </a:fld>
            <a:endParaRPr lang="en-US" dirty="0"/>
          </a:p>
        </p:txBody>
      </p:sp>
      <p:sp>
        <p:nvSpPr>
          <p:cNvPr id="8" name="TextBox 7">
            <a:extLst>
              <a:ext uri="{FF2B5EF4-FFF2-40B4-BE49-F238E27FC236}">
                <a16:creationId xmlns:a16="http://schemas.microsoft.com/office/drawing/2014/main" id="{16761571-8EE8-5249-93BA-61FDDD159E6F}"/>
              </a:ext>
            </a:extLst>
          </p:cNvPr>
          <p:cNvSpPr txBox="1"/>
          <p:nvPr/>
        </p:nvSpPr>
        <p:spPr>
          <a:xfrm>
            <a:off x="4043750" y="2076231"/>
            <a:ext cx="1518364" cy="707886"/>
          </a:xfrm>
          <a:prstGeom prst="rect">
            <a:avLst/>
          </a:prstGeom>
          <a:noFill/>
        </p:spPr>
        <p:txBody>
          <a:bodyPr wrap="none" rtlCol="0">
            <a:spAutoFit/>
          </a:bodyPr>
          <a:lstStyle/>
          <a:p>
            <a:pPr>
              <a:buClr>
                <a:schemeClr val="tx2"/>
              </a:buClr>
            </a:pPr>
            <a:r>
              <a:rPr lang="en-US" sz="2000" b="1" dirty="0">
                <a:solidFill>
                  <a:schemeClr val="accent2"/>
                </a:solidFill>
                <a:latin typeface="Tahoma"/>
                <a:cs typeface="Tahoma"/>
              </a:rPr>
              <a:t>Annual </a:t>
            </a:r>
          </a:p>
          <a:p>
            <a:pPr>
              <a:buClr>
                <a:schemeClr val="tx2"/>
              </a:buClr>
            </a:pPr>
            <a:r>
              <a:rPr lang="en-US" sz="2000" b="1" dirty="0">
                <a:solidFill>
                  <a:schemeClr val="accent2"/>
                </a:solidFill>
                <a:latin typeface="Tahoma"/>
                <a:cs typeface="Tahoma"/>
              </a:rPr>
              <a:t>Check Ups</a:t>
            </a:r>
            <a:endParaRPr lang="en-US" sz="1200" b="1" dirty="0">
              <a:solidFill>
                <a:schemeClr val="accent2"/>
              </a:solidFill>
              <a:latin typeface="Tahoma"/>
              <a:cs typeface="Tahoma"/>
            </a:endParaRPr>
          </a:p>
        </p:txBody>
      </p:sp>
      <p:cxnSp>
        <p:nvCxnSpPr>
          <p:cNvPr id="9" name="Straight Connector 8">
            <a:extLst>
              <a:ext uri="{FF2B5EF4-FFF2-40B4-BE49-F238E27FC236}">
                <a16:creationId xmlns:a16="http://schemas.microsoft.com/office/drawing/2014/main" id="{5C49E3B1-8707-044C-8BF2-EE98DEA8406B}"/>
              </a:ext>
            </a:extLst>
          </p:cNvPr>
          <p:cNvCxnSpPr>
            <a:cxnSpLocks/>
          </p:cNvCxnSpPr>
          <p:nvPr/>
        </p:nvCxnSpPr>
        <p:spPr>
          <a:xfrm flipV="1">
            <a:off x="3870074" y="1651361"/>
            <a:ext cx="0" cy="1557626"/>
          </a:xfrm>
          <a:prstGeom prst="line">
            <a:avLst/>
          </a:prstGeom>
          <a:ln w="28575">
            <a:solidFill>
              <a:schemeClr val="bg2"/>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9AF37D39-585F-C443-9A0D-249A13EB1CD3}"/>
              </a:ext>
            </a:extLst>
          </p:cNvPr>
          <p:cNvSpPr txBox="1"/>
          <p:nvPr/>
        </p:nvSpPr>
        <p:spPr>
          <a:xfrm>
            <a:off x="7773281" y="2076231"/>
            <a:ext cx="2202847" cy="707886"/>
          </a:xfrm>
          <a:prstGeom prst="rect">
            <a:avLst/>
          </a:prstGeom>
          <a:noFill/>
        </p:spPr>
        <p:txBody>
          <a:bodyPr wrap="none" rtlCol="0">
            <a:spAutoFit/>
          </a:bodyPr>
          <a:lstStyle/>
          <a:p>
            <a:pPr>
              <a:buClr>
                <a:schemeClr val="tx2"/>
              </a:buClr>
            </a:pPr>
            <a:r>
              <a:rPr lang="en-US" sz="2000" b="1" dirty="0">
                <a:solidFill>
                  <a:schemeClr val="accent2"/>
                </a:solidFill>
                <a:latin typeface="Tahoma"/>
                <a:cs typeface="Tahoma"/>
              </a:rPr>
              <a:t>Immunizations </a:t>
            </a:r>
          </a:p>
          <a:p>
            <a:pPr>
              <a:buClr>
                <a:schemeClr val="tx2"/>
              </a:buClr>
            </a:pPr>
            <a:r>
              <a:rPr lang="en-US" sz="2000" b="1" dirty="0">
                <a:solidFill>
                  <a:schemeClr val="accent2"/>
                </a:solidFill>
                <a:latin typeface="Tahoma"/>
                <a:cs typeface="Tahoma"/>
              </a:rPr>
              <a:t>like Flu Shots</a:t>
            </a:r>
            <a:endParaRPr lang="en-US" sz="1200" b="1" dirty="0">
              <a:solidFill>
                <a:schemeClr val="accent2"/>
              </a:solidFill>
              <a:latin typeface="Tahoma"/>
              <a:cs typeface="Tahoma"/>
            </a:endParaRPr>
          </a:p>
        </p:txBody>
      </p:sp>
      <p:cxnSp>
        <p:nvCxnSpPr>
          <p:cNvPr id="11" name="Straight Connector 10">
            <a:extLst>
              <a:ext uri="{FF2B5EF4-FFF2-40B4-BE49-F238E27FC236}">
                <a16:creationId xmlns:a16="http://schemas.microsoft.com/office/drawing/2014/main" id="{F21A6BFA-900C-744C-8652-FAD49786BA69}"/>
              </a:ext>
            </a:extLst>
          </p:cNvPr>
          <p:cNvCxnSpPr>
            <a:cxnSpLocks/>
          </p:cNvCxnSpPr>
          <p:nvPr/>
        </p:nvCxnSpPr>
        <p:spPr>
          <a:xfrm flipV="1">
            <a:off x="7670549" y="1651361"/>
            <a:ext cx="0" cy="1557626"/>
          </a:xfrm>
          <a:prstGeom prst="line">
            <a:avLst/>
          </a:prstGeom>
          <a:ln w="28575">
            <a:solidFill>
              <a:schemeClr val="bg2"/>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1527F716-07DD-F84E-B643-7EBA8689B619}"/>
              </a:ext>
            </a:extLst>
          </p:cNvPr>
          <p:cNvSpPr txBox="1"/>
          <p:nvPr/>
        </p:nvSpPr>
        <p:spPr>
          <a:xfrm>
            <a:off x="4043750" y="4238220"/>
            <a:ext cx="1555234" cy="707886"/>
          </a:xfrm>
          <a:prstGeom prst="rect">
            <a:avLst/>
          </a:prstGeom>
          <a:noFill/>
        </p:spPr>
        <p:txBody>
          <a:bodyPr wrap="none" rtlCol="0">
            <a:spAutoFit/>
          </a:bodyPr>
          <a:lstStyle/>
          <a:p>
            <a:pPr>
              <a:buClr>
                <a:schemeClr val="tx2"/>
              </a:buClr>
            </a:pPr>
            <a:r>
              <a:rPr lang="en-US" sz="2000" b="1" dirty="0">
                <a:solidFill>
                  <a:schemeClr val="accent2"/>
                </a:solidFill>
                <a:latin typeface="Tahoma"/>
                <a:cs typeface="Tahoma"/>
              </a:rPr>
              <a:t>Well Child </a:t>
            </a:r>
          </a:p>
          <a:p>
            <a:pPr>
              <a:buClr>
                <a:schemeClr val="tx2"/>
              </a:buClr>
            </a:pPr>
            <a:r>
              <a:rPr lang="en-US" sz="2000" b="1" dirty="0">
                <a:solidFill>
                  <a:schemeClr val="accent2"/>
                </a:solidFill>
                <a:latin typeface="Tahoma"/>
                <a:cs typeface="Tahoma"/>
              </a:rPr>
              <a:t>Check Ups</a:t>
            </a:r>
            <a:endParaRPr lang="en-US" sz="1200" b="1" dirty="0">
              <a:solidFill>
                <a:schemeClr val="accent2"/>
              </a:solidFill>
              <a:latin typeface="Tahoma"/>
              <a:cs typeface="Tahoma"/>
            </a:endParaRPr>
          </a:p>
        </p:txBody>
      </p:sp>
      <p:cxnSp>
        <p:nvCxnSpPr>
          <p:cNvPr id="13" name="Straight Connector 12">
            <a:extLst>
              <a:ext uri="{FF2B5EF4-FFF2-40B4-BE49-F238E27FC236}">
                <a16:creationId xmlns:a16="http://schemas.microsoft.com/office/drawing/2014/main" id="{90578A5E-3C8A-2C4F-933A-FEB489FA36E9}"/>
              </a:ext>
            </a:extLst>
          </p:cNvPr>
          <p:cNvCxnSpPr>
            <a:cxnSpLocks/>
          </p:cNvCxnSpPr>
          <p:nvPr/>
        </p:nvCxnSpPr>
        <p:spPr>
          <a:xfrm flipV="1">
            <a:off x="3870074" y="3813350"/>
            <a:ext cx="0" cy="1557626"/>
          </a:xfrm>
          <a:prstGeom prst="line">
            <a:avLst/>
          </a:prstGeom>
          <a:ln w="28575">
            <a:solidFill>
              <a:schemeClr val="bg2"/>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DF1757E4-A4F4-3E4D-AC76-72E2574934F8}"/>
              </a:ext>
            </a:extLst>
          </p:cNvPr>
          <p:cNvSpPr txBox="1"/>
          <p:nvPr/>
        </p:nvSpPr>
        <p:spPr>
          <a:xfrm>
            <a:off x="7773281" y="4238220"/>
            <a:ext cx="1640193" cy="707886"/>
          </a:xfrm>
          <a:prstGeom prst="rect">
            <a:avLst/>
          </a:prstGeom>
          <a:noFill/>
        </p:spPr>
        <p:txBody>
          <a:bodyPr wrap="none" rtlCol="0">
            <a:spAutoFit/>
          </a:bodyPr>
          <a:lstStyle/>
          <a:p>
            <a:pPr>
              <a:buClr>
                <a:schemeClr val="tx2"/>
              </a:buClr>
            </a:pPr>
            <a:r>
              <a:rPr lang="en-US" sz="2000" b="1" dirty="0">
                <a:solidFill>
                  <a:schemeClr val="accent2"/>
                </a:solidFill>
                <a:latin typeface="Tahoma"/>
                <a:cs typeface="Tahoma"/>
              </a:rPr>
              <a:t>Preventive </a:t>
            </a:r>
          </a:p>
          <a:p>
            <a:pPr>
              <a:buClr>
                <a:schemeClr val="tx2"/>
              </a:buClr>
            </a:pPr>
            <a:r>
              <a:rPr lang="en-US" sz="2000" b="1" dirty="0">
                <a:solidFill>
                  <a:schemeClr val="accent2"/>
                </a:solidFill>
                <a:latin typeface="Tahoma"/>
                <a:cs typeface="Tahoma"/>
              </a:rPr>
              <a:t>Screenings</a:t>
            </a:r>
            <a:endParaRPr lang="en-US" sz="1200" b="1" dirty="0">
              <a:solidFill>
                <a:schemeClr val="accent2"/>
              </a:solidFill>
              <a:latin typeface="Tahoma"/>
              <a:cs typeface="Tahoma"/>
            </a:endParaRPr>
          </a:p>
        </p:txBody>
      </p:sp>
      <p:cxnSp>
        <p:nvCxnSpPr>
          <p:cNvPr id="16" name="Straight Connector 15">
            <a:extLst>
              <a:ext uri="{FF2B5EF4-FFF2-40B4-BE49-F238E27FC236}">
                <a16:creationId xmlns:a16="http://schemas.microsoft.com/office/drawing/2014/main" id="{43458AE8-CA5C-3740-84AD-9C5F33287E51}"/>
              </a:ext>
            </a:extLst>
          </p:cNvPr>
          <p:cNvCxnSpPr>
            <a:cxnSpLocks/>
          </p:cNvCxnSpPr>
          <p:nvPr/>
        </p:nvCxnSpPr>
        <p:spPr>
          <a:xfrm flipV="1">
            <a:off x="7670549" y="3813350"/>
            <a:ext cx="0" cy="1557626"/>
          </a:xfrm>
          <a:prstGeom prst="line">
            <a:avLst/>
          </a:prstGeom>
          <a:ln w="28575">
            <a:solidFill>
              <a:schemeClr val="bg2"/>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B85AB7E5-1AA8-2B4B-ACB6-60D985E76FBD}"/>
              </a:ext>
            </a:extLst>
          </p:cNvPr>
          <p:cNvPicPr>
            <a:picLocks noChangeAspect="1"/>
          </p:cNvPicPr>
          <p:nvPr/>
        </p:nvPicPr>
        <p:blipFill>
          <a:blip r:embed="rId3"/>
          <a:stretch>
            <a:fillRect/>
          </a:stretch>
        </p:blipFill>
        <p:spPr>
          <a:xfrm>
            <a:off x="2212428" y="1738681"/>
            <a:ext cx="1398018" cy="1382986"/>
          </a:xfrm>
          <a:prstGeom prst="rect">
            <a:avLst/>
          </a:prstGeom>
        </p:spPr>
      </p:pic>
      <p:pic>
        <p:nvPicPr>
          <p:cNvPr id="20" name="Picture 19">
            <a:extLst>
              <a:ext uri="{FF2B5EF4-FFF2-40B4-BE49-F238E27FC236}">
                <a16:creationId xmlns:a16="http://schemas.microsoft.com/office/drawing/2014/main" id="{7503D88C-E56D-2841-82E1-5E43C71C75DC}"/>
              </a:ext>
            </a:extLst>
          </p:cNvPr>
          <p:cNvPicPr>
            <a:picLocks noChangeAspect="1"/>
          </p:cNvPicPr>
          <p:nvPr/>
        </p:nvPicPr>
        <p:blipFill>
          <a:blip r:embed="rId4"/>
          <a:stretch>
            <a:fillRect/>
          </a:stretch>
        </p:blipFill>
        <p:spPr>
          <a:xfrm>
            <a:off x="2212428" y="3898479"/>
            <a:ext cx="1406118" cy="1387369"/>
          </a:xfrm>
          <a:prstGeom prst="rect">
            <a:avLst/>
          </a:prstGeom>
        </p:spPr>
      </p:pic>
      <p:pic>
        <p:nvPicPr>
          <p:cNvPr id="22" name="Picture 21">
            <a:extLst>
              <a:ext uri="{FF2B5EF4-FFF2-40B4-BE49-F238E27FC236}">
                <a16:creationId xmlns:a16="http://schemas.microsoft.com/office/drawing/2014/main" id="{A075EA01-892A-124C-BFBE-C9F19EDFED71}"/>
              </a:ext>
            </a:extLst>
          </p:cNvPr>
          <p:cNvPicPr>
            <a:picLocks noChangeAspect="1"/>
          </p:cNvPicPr>
          <p:nvPr/>
        </p:nvPicPr>
        <p:blipFill>
          <a:blip r:embed="rId5"/>
          <a:stretch>
            <a:fillRect/>
          </a:stretch>
        </p:blipFill>
        <p:spPr>
          <a:xfrm>
            <a:off x="6002048" y="1735397"/>
            <a:ext cx="1408872" cy="1386270"/>
          </a:xfrm>
          <a:prstGeom prst="rect">
            <a:avLst/>
          </a:prstGeom>
        </p:spPr>
      </p:pic>
      <p:pic>
        <p:nvPicPr>
          <p:cNvPr id="24" name="Picture 23">
            <a:extLst>
              <a:ext uri="{FF2B5EF4-FFF2-40B4-BE49-F238E27FC236}">
                <a16:creationId xmlns:a16="http://schemas.microsoft.com/office/drawing/2014/main" id="{B850C0FA-6B94-4646-9526-BEC87F7C4FA1}"/>
              </a:ext>
            </a:extLst>
          </p:cNvPr>
          <p:cNvPicPr>
            <a:picLocks noChangeAspect="1"/>
          </p:cNvPicPr>
          <p:nvPr/>
        </p:nvPicPr>
        <p:blipFill>
          <a:blip r:embed="rId6"/>
          <a:stretch>
            <a:fillRect/>
          </a:stretch>
        </p:blipFill>
        <p:spPr>
          <a:xfrm>
            <a:off x="6096001" y="3897657"/>
            <a:ext cx="1403279" cy="1388190"/>
          </a:xfrm>
          <a:prstGeom prst="rect">
            <a:avLst/>
          </a:prstGeom>
        </p:spPr>
      </p:pic>
    </p:spTree>
    <p:extLst>
      <p:ext uri="{BB962C8B-B14F-4D97-AF65-F5344CB8AC3E}">
        <p14:creationId xmlns:p14="http://schemas.microsoft.com/office/powerpoint/2010/main" val="189077534"/>
      </p:ext>
    </p:extLst>
  </p:cSld>
  <p:clrMapOvr>
    <a:masterClrMapping/>
  </p:clrMapOvr>
  <mc:AlternateContent xmlns:mc="http://schemas.openxmlformats.org/markup-compatibility/2006" xmlns:p14="http://schemas.microsoft.com/office/powerpoint/2010/main">
    <mc:Choice Requires="p14">
      <p:transition spd="slow" p14:dur="2000" advTm="49741"/>
    </mc:Choice>
    <mc:Fallback xmlns="">
      <p:transition spd="slow" advTm="49741"/>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0CC784AB-AAE1-BA44-842F-E37EC1CB9122}"/>
              </a:ext>
            </a:extLst>
          </p:cNvPr>
          <p:cNvSpPr/>
          <p:nvPr/>
        </p:nvSpPr>
        <p:spPr>
          <a:xfrm>
            <a:off x="1997606" y="1452146"/>
            <a:ext cx="3026979" cy="302697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sp>
        <p:nvSpPr>
          <p:cNvPr id="7" name="Rectangle: Rounded Corners 6">
            <a:extLst>
              <a:ext uri="{FF2B5EF4-FFF2-40B4-BE49-F238E27FC236}">
                <a16:creationId xmlns:a16="http://schemas.microsoft.com/office/drawing/2014/main" id="{33F36000-5142-4F51-951D-18999C4BA62B}"/>
              </a:ext>
            </a:extLst>
          </p:cNvPr>
          <p:cNvSpPr/>
          <p:nvPr/>
        </p:nvSpPr>
        <p:spPr>
          <a:xfrm>
            <a:off x="3992881" y="1488679"/>
            <a:ext cx="312401" cy="2595717"/>
          </a:xfrm>
          <a:prstGeom prst="roundRect">
            <a:avLst/>
          </a:prstGeom>
          <a:solidFill>
            <a:schemeClr val="bg1"/>
          </a:solidFill>
          <a:ln>
            <a:noFill/>
          </a:ln>
          <a:effectLst>
            <a:outerShdw blurRad="50800" dist="38100" dir="2700000" algn="tl"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sp>
        <p:nvSpPr>
          <p:cNvPr id="2" name="Title 1">
            <a:extLst>
              <a:ext uri="{FF2B5EF4-FFF2-40B4-BE49-F238E27FC236}">
                <a16:creationId xmlns:a16="http://schemas.microsoft.com/office/drawing/2014/main" id="{2D3AED7B-0258-6B47-916D-CAC83B894EBA}"/>
              </a:ext>
            </a:extLst>
          </p:cNvPr>
          <p:cNvSpPr>
            <a:spLocks noGrp="1"/>
          </p:cNvSpPr>
          <p:nvPr>
            <p:ph type="title"/>
          </p:nvPr>
        </p:nvSpPr>
        <p:spPr/>
        <p:txBody>
          <a:bodyPr/>
          <a:lstStyle/>
          <a:p>
            <a:r>
              <a:rPr lang="en-US" dirty="0"/>
              <a:t>Your Online Account</a:t>
            </a:r>
          </a:p>
        </p:txBody>
      </p:sp>
      <p:sp>
        <p:nvSpPr>
          <p:cNvPr id="4" name="Slide Number Placeholder 3">
            <a:extLst>
              <a:ext uri="{FF2B5EF4-FFF2-40B4-BE49-F238E27FC236}">
                <a16:creationId xmlns:a16="http://schemas.microsoft.com/office/drawing/2014/main" id="{D6D4ACB0-DEE8-C04C-BE1C-366E429241A0}"/>
              </a:ext>
            </a:extLst>
          </p:cNvPr>
          <p:cNvSpPr>
            <a:spLocks noGrp="1"/>
          </p:cNvSpPr>
          <p:nvPr>
            <p:ph type="sldNum" sz="quarter" idx="4"/>
          </p:nvPr>
        </p:nvSpPr>
        <p:spPr/>
        <p:txBody>
          <a:bodyPr/>
          <a:lstStyle/>
          <a:p>
            <a:fld id="{394606BD-0334-E646-A4C0-36CF658FFFDB}" type="slidenum">
              <a:rPr lang="en-US" smtClean="0"/>
              <a:pPr/>
              <a:t>16</a:t>
            </a:fld>
            <a:endParaRPr lang="en-US" dirty="0"/>
          </a:p>
        </p:txBody>
      </p:sp>
      <p:cxnSp>
        <p:nvCxnSpPr>
          <p:cNvPr id="5" name="Straight Connector 4">
            <a:extLst>
              <a:ext uri="{FF2B5EF4-FFF2-40B4-BE49-F238E27FC236}">
                <a16:creationId xmlns:a16="http://schemas.microsoft.com/office/drawing/2014/main" id="{9BA691E9-3A75-1040-B1ED-5FE778B56537}"/>
              </a:ext>
            </a:extLst>
          </p:cNvPr>
          <p:cNvCxnSpPr>
            <a:cxnSpLocks/>
          </p:cNvCxnSpPr>
          <p:nvPr/>
        </p:nvCxnSpPr>
        <p:spPr>
          <a:xfrm>
            <a:off x="1997605" y="5832859"/>
            <a:ext cx="8096746" cy="0"/>
          </a:xfrm>
          <a:prstGeom prst="line">
            <a:avLst/>
          </a:prstGeom>
          <a:ln w="28575">
            <a:solidFill>
              <a:schemeClr val="accent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6" name="TextBox 5">
            <a:hlinkClick r:id="rId3"/>
            <a:extLst>
              <a:ext uri="{FF2B5EF4-FFF2-40B4-BE49-F238E27FC236}">
                <a16:creationId xmlns:a16="http://schemas.microsoft.com/office/drawing/2014/main" id="{49F4546C-9397-D047-9C40-95F015F8D449}"/>
              </a:ext>
            </a:extLst>
          </p:cNvPr>
          <p:cNvSpPr txBox="1"/>
          <p:nvPr/>
        </p:nvSpPr>
        <p:spPr>
          <a:xfrm>
            <a:off x="4765974" y="5630705"/>
            <a:ext cx="3357096" cy="400110"/>
          </a:xfrm>
          <a:prstGeom prst="rect">
            <a:avLst/>
          </a:prstGeom>
          <a:gradFill>
            <a:gsLst>
              <a:gs pos="0">
                <a:schemeClr val="bg2">
                  <a:lumMod val="85000"/>
                  <a:lumOff val="15000"/>
                </a:schemeClr>
              </a:gs>
              <a:gs pos="97000">
                <a:schemeClr val="bg2"/>
              </a:gs>
            </a:gsLst>
            <a:path path="circle">
              <a:fillToRect l="50000" t="50000" r="50000" b="50000"/>
            </a:path>
          </a:gradFill>
        </p:spPr>
        <p:txBody>
          <a:bodyPr wrap="square" rtlCol="0">
            <a:spAutoFit/>
          </a:bodyPr>
          <a:lstStyle/>
          <a:p>
            <a:pPr algn="ctr">
              <a:buClr>
                <a:schemeClr val="tx2"/>
              </a:buClr>
            </a:pPr>
            <a:r>
              <a:rPr lang="en-US" sz="2000" b="1" dirty="0">
                <a:solidFill>
                  <a:schemeClr val="bg1"/>
                </a:solidFill>
                <a:latin typeface="Tahoma"/>
                <a:cs typeface="Tahoma"/>
              </a:rPr>
              <a:t>UniveraHealthcare.com</a:t>
            </a:r>
            <a:endParaRPr lang="en-US" sz="1200" dirty="0">
              <a:solidFill>
                <a:schemeClr val="bg1"/>
              </a:solidFill>
              <a:latin typeface="Tahoma"/>
              <a:cs typeface="Tahoma"/>
            </a:endParaRPr>
          </a:p>
        </p:txBody>
      </p:sp>
      <p:pic>
        <p:nvPicPr>
          <p:cNvPr id="15" name="Picture 14">
            <a:extLst>
              <a:ext uri="{FF2B5EF4-FFF2-40B4-BE49-F238E27FC236}">
                <a16:creationId xmlns:a16="http://schemas.microsoft.com/office/drawing/2014/main" id="{179F2924-D557-E04E-9FD9-B49BBF81506C}"/>
              </a:ext>
            </a:extLst>
          </p:cNvPr>
          <p:cNvPicPr>
            <a:picLocks noChangeAspect="1"/>
          </p:cNvPicPr>
          <p:nvPr/>
        </p:nvPicPr>
        <p:blipFill rotWithShape="1">
          <a:blip r:embed="rId4"/>
          <a:srcRect t="1" b="70443"/>
          <a:stretch/>
        </p:blipFill>
        <p:spPr>
          <a:xfrm>
            <a:off x="4305282" y="1488679"/>
            <a:ext cx="4278485" cy="2482687"/>
          </a:xfrm>
          <a:prstGeom prst="rect">
            <a:avLst/>
          </a:prstGeom>
        </p:spPr>
      </p:pic>
      <p:sp>
        <p:nvSpPr>
          <p:cNvPr id="9" name="Rectangle: Rounded Corners 8">
            <a:extLst>
              <a:ext uri="{FF2B5EF4-FFF2-40B4-BE49-F238E27FC236}">
                <a16:creationId xmlns:a16="http://schemas.microsoft.com/office/drawing/2014/main" id="{AD5D2E25-0482-40B5-8D55-2B55550E9C5A}"/>
              </a:ext>
            </a:extLst>
          </p:cNvPr>
          <p:cNvSpPr/>
          <p:nvPr/>
        </p:nvSpPr>
        <p:spPr>
          <a:xfrm>
            <a:off x="3860800" y="4216475"/>
            <a:ext cx="594752" cy="295276"/>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pic>
        <p:nvPicPr>
          <p:cNvPr id="10" name="Picture 9">
            <a:extLst>
              <a:ext uri="{FF2B5EF4-FFF2-40B4-BE49-F238E27FC236}">
                <a16:creationId xmlns:a16="http://schemas.microsoft.com/office/drawing/2014/main" id="{2B171FAA-03BB-2341-93DD-16311E3DC637}"/>
              </a:ext>
            </a:extLst>
          </p:cNvPr>
          <p:cNvPicPr>
            <a:picLocks noChangeAspect="1"/>
          </p:cNvPicPr>
          <p:nvPr/>
        </p:nvPicPr>
        <p:blipFill>
          <a:blip r:embed="rId5"/>
          <a:stretch>
            <a:fillRect/>
          </a:stretch>
        </p:blipFill>
        <p:spPr>
          <a:xfrm>
            <a:off x="3287799" y="957340"/>
            <a:ext cx="6313449" cy="4253623"/>
          </a:xfrm>
          <a:prstGeom prst="rect">
            <a:avLst/>
          </a:prstGeom>
        </p:spPr>
      </p:pic>
    </p:spTree>
    <p:extLst>
      <p:ext uri="{BB962C8B-B14F-4D97-AF65-F5344CB8AC3E}">
        <p14:creationId xmlns:p14="http://schemas.microsoft.com/office/powerpoint/2010/main" val="217288107"/>
      </p:ext>
    </p:extLst>
  </p:cSld>
  <p:clrMapOvr>
    <a:masterClrMapping/>
  </p:clrMapOvr>
  <mc:AlternateContent xmlns:mc="http://schemas.openxmlformats.org/markup-compatibility/2006" xmlns:p14="http://schemas.microsoft.com/office/powerpoint/2010/main">
    <mc:Choice Requires="p14">
      <p:transition spd="slow" p14:dur="2000" advTm="32965"/>
    </mc:Choice>
    <mc:Fallback xmlns="">
      <p:transition spd="slow" advTm="3296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F99A4-B563-8E43-81CC-C563DE596DB5}"/>
              </a:ext>
            </a:extLst>
          </p:cNvPr>
          <p:cNvSpPr>
            <a:spLocks noGrp="1"/>
          </p:cNvSpPr>
          <p:nvPr>
            <p:ph type="title"/>
          </p:nvPr>
        </p:nvSpPr>
        <p:spPr/>
        <p:txBody>
          <a:bodyPr/>
          <a:lstStyle/>
          <a:p>
            <a:r>
              <a:rPr lang="en-US" sz="3400" dirty="0"/>
              <a:t>Spending Examples on HDHP Plan</a:t>
            </a:r>
            <a:br>
              <a:rPr lang="en-US" sz="3400" dirty="0"/>
            </a:br>
            <a:r>
              <a:rPr lang="en-US" sz="3400" b="0" dirty="0"/>
              <a:t>(In-Network Coverage)</a:t>
            </a:r>
          </a:p>
        </p:txBody>
      </p:sp>
    </p:spTree>
    <p:extLst>
      <p:ext uri="{BB962C8B-B14F-4D97-AF65-F5344CB8AC3E}">
        <p14:creationId xmlns:p14="http://schemas.microsoft.com/office/powerpoint/2010/main" val="1826945050"/>
      </p:ext>
    </p:extLst>
  </p:cSld>
  <p:clrMapOvr>
    <a:masterClrMapping/>
  </p:clrMapOvr>
  <mc:AlternateContent xmlns:mc="http://schemas.openxmlformats.org/markup-compatibility/2006" xmlns:p14="http://schemas.microsoft.com/office/powerpoint/2010/main">
    <mc:Choice Requires="p14">
      <p:transition spd="slow" p14:dur="2000" advTm="15650"/>
    </mc:Choice>
    <mc:Fallback xmlns="">
      <p:transition spd="slow" advTm="1565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C44A9-6A37-C64B-AC98-BCAF9575D4E5}"/>
              </a:ext>
            </a:extLst>
          </p:cNvPr>
          <p:cNvSpPr>
            <a:spLocks noGrp="1"/>
          </p:cNvSpPr>
          <p:nvPr>
            <p:ph type="title"/>
          </p:nvPr>
        </p:nvSpPr>
        <p:spPr/>
        <p:txBody>
          <a:bodyPr/>
          <a:lstStyle/>
          <a:p>
            <a:r>
              <a:rPr lang="en-US" dirty="0"/>
              <a:t>Spending Example 1.0</a:t>
            </a:r>
          </a:p>
        </p:txBody>
      </p:sp>
      <p:sp>
        <p:nvSpPr>
          <p:cNvPr id="4" name="Slide Number Placeholder 3">
            <a:extLst>
              <a:ext uri="{FF2B5EF4-FFF2-40B4-BE49-F238E27FC236}">
                <a16:creationId xmlns:a16="http://schemas.microsoft.com/office/drawing/2014/main" id="{F0EFC885-8E22-B84C-A831-31506F1514E7}"/>
              </a:ext>
            </a:extLst>
          </p:cNvPr>
          <p:cNvSpPr>
            <a:spLocks noGrp="1"/>
          </p:cNvSpPr>
          <p:nvPr>
            <p:ph type="sldNum" sz="quarter" idx="4"/>
          </p:nvPr>
        </p:nvSpPr>
        <p:spPr/>
        <p:txBody>
          <a:bodyPr/>
          <a:lstStyle/>
          <a:p>
            <a:fld id="{394606BD-0334-E646-A4C0-36CF658FFFDB}" type="slidenum">
              <a:rPr lang="en-US" smtClean="0"/>
              <a:pPr/>
              <a:t>18</a:t>
            </a:fld>
            <a:endParaRPr lang="en-US" dirty="0"/>
          </a:p>
        </p:txBody>
      </p:sp>
      <p:pic>
        <p:nvPicPr>
          <p:cNvPr id="11" name="Picture 10">
            <a:extLst>
              <a:ext uri="{FF2B5EF4-FFF2-40B4-BE49-F238E27FC236}">
                <a16:creationId xmlns:a16="http://schemas.microsoft.com/office/drawing/2014/main" id="{F22F839C-24B7-0542-A1DF-EDFDB972C105}"/>
              </a:ext>
            </a:extLst>
          </p:cNvPr>
          <p:cNvPicPr>
            <a:picLocks noChangeAspect="1"/>
          </p:cNvPicPr>
          <p:nvPr/>
        </p:nvPicPr>
        <p:blipFill>
          <a:blip r:embed="rId3"/>
          <a:stretch>
            <a:fillRect/>
          </a:stretch>
        </p:blipFill>
        <p:spPr>
          <a:xfrm>
            <a:off x="1911840" y="1226259"/>
            <a:ext cx="924312" cy="914400"/>
          </a:xfrm>
          <a:prstGeom prst="rect">
            <a:avLst/>
          </a:prstGeom>
        </p:spPr>
      </p:pic>
      <p:pic>
        <p:nvPicPr>
          <p:cNvPr id="5" name="Picture 4">
            <a:extLst>
              <a:ext uri="{FF2B5EF4-FFF2-40B4-BE49-F238E27FC236}">
                <a16:creationId xmlns:a16="http://schemas.microsoft.com/office/drawing/2014/main" id="{6A9B085E-4785-F346-A699-4D7BE707C1E7}"/>
              </a:ext>
            </a:extLst>
          </p:cNvPr>
          <p:cNvPicPr>
            <a:picLocks noChangeAspect="1"/>
          </p:cNvPicPr>
          <p:nvPr/>
        </p:nvPicPr>
        <p:blipFill>
          <a:blip r:embed="rId4"/>
          <a:stretch>
            <a:fillRect/>
          </a:stretch>
        </p:blipFill>
        <p:spPr>
          <a:xfrm>
            <a:off x="3518015" y="2168004"/>
            <a:ext cx="5683134" cy="3330864"/>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67119825-6667-9749-8480-7ED42467AA5F}"/>
              </a:ext>
            </a:extLst>
          </p:cNvPr>
          <p:cNvSpPr txBox="1"/>
          <p:nvPr/>
        </p:nvSpPr>
        <p:spPr>
          <a:xfrm>
            <a:off x="3369268" y="1421849"/>
            <a:ext cx="3931654"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$10 </a:t>
            </a:r>
            <a:r>
              <a:rPr lang="en-US" dirty="0">
                <a:solidFill>
                  <a:schemeClr val="accent2"/>
                </a:solidFill>
                <a:latin typeface="Tahoma"/>
                <a:cs typeface="Tahoma"/>
              </a:rPr>
              <a:t>Antibiotic for an Ear Infection</a:t>
            </a:r>
            <a:endParaRPr lang="en-US" sz="1600" dirty="0">
              <a:solidFill>
                <a:schemeClr val="accent2"/>
              </a:solidFill>
              <a:latin typeface="Tahoma"/>
              <a:cs typeface="Tahoma"/>
            </a:endParaRPr>
          </a:p>
        </p:txBody>
      </p:sp>
      <p:cxnSp>
        <p:nvCxnSpPr>
          <p:cNvPr id="9" name="Straight Connector 8">
            <a:extLst>
              <a:ext uri="{FF2B5EF4-FFF2-40B4-BE49-F238E27FC236}">
                <a16:creationId xmlns:a16="http://schemas.microsoft.com/office/drawing/2014/main" id="{445156DF-5DE1-274D-B70F-A95E86416B74}"/>
              </a:ext>
            </a:extLst>
          </p:cNvPr>
          <p:cNvCxnSpPr>
            <a:cxnSpLocks/>
            <a:endCxn id="8"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02248819"/>
      </p:ext>
    </p:extLst>
  </p:cSld>
  <p:clrMapOvr>
    <a:masterClrMapping/>
  </p:clrMapOvr>
  <mc:AlternateContent xmlns:mc="http://schemas.openxmlformats.org/markup-compatibility/2006" xmlns:p14="http://schemas.microsoft.com/office/powerpoint/2010/main">
    <mc:Choice Requires="p14">
      <p:transition spd="slow" p14:dur="2000" advTm="26940"/>
    </mc:Choice>
    <mc:Fallback xmlns="">
      <p:transition spd="slow" advTm="2694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09475-D55F-C14A-A30D-F017333BF722}"/>
              </a:ext>
            </a:extLst>
          </p:cNvPr>
          <p:cNvSpPr>
            <a:spLocks noGrp="1"/>
          </p:cNvSpPr>
          <p:nvPr>
            <p:ph type="title"/>
          </p:nvPr>
        </p:nvSpPr>
        <p:spPr/>
        <p:txBody>
          <a:bodyPr/>
          <a:lstStyle/>
          <a:p>
            <a:r>
              <a:rPr lang="en-US" dirty="0"/>
              <a:t>Spending Example 1.1</a:t>
            </a:r>
          </a:p>
        </p:txBody>
      </p:sp>
      <p:sp>
        <p:nvSpPr>
          <p:cNvPr id="4" name="Slide Number Placeholder 3">
            <a:extLst>
              <a:ext uri="{FF2B5EF4-FFF2-40B4-BE49-F238E27FC236}">
                <a16:creationId xmlns:a16="http://schemas.microsoft.com/office/drawing/2014/main" id="{1DDAF843-BE89-5B49-A097-94C8CC94199E}"/>
              </a:ext>
            </a:extLst>
          </p:cNvPr>
          <p:cNvSpPr>
            <a:spLocks noGrp="1"/>
          </p:cNvSpPr>
          <p:nvPr>
            <p:ph type="sldNum" sz="quarter" idx="4"/>
          </p:nvPr>
        </p:nvSpPr>
        <p:spPr/>
        <p:txBody>
          <a:bodyPr/>
          <a:lstStyle/>
          <a:p>
            <a:fld id="{394606BD-0334-E646-A4C0-36CF658FFFDB}" type="slidenum">
              <a:rPr lang="en-US" smtClean="0"/>
              <a:pPr/>
              <a:t>19</a:t>
            </a:fld>
            <a:endParaRPr lang="en-US" dirty="0"/>
          </a:p>
        </p:txBody>
      </p:sp>
      <p:pic>
        <p:nvPicPr>
          <p:cNvPr id="5" name="Picture 4">
            <a:extLst>
              <a:ext uri="{FF2B5EF4-FFF2-40B4-BE49-F238E27FC236}">
                <a16:creationId xmlns:a16="http://schemas.microsoft.com/office/drawing/2014/main" id="{7BC46908-5D1F-9B4A-A07C-ED901F5796D9}"/>
              </a:ext>
            </a:extLst>
          </p:cNvPr>
          <p:cNvPicPr>
            <a:picLocks noChangeAspect="1"/>
          </p:cNvPicPr>
          <p:nvPr/>
        </p:nvPicPr>
        <p:blipFill>
          <a:blip r:embed="rId3"/>
          <a:stretch>
            <a:fillRect/>
          </a:stretch>
        </p:blipFill>
        <p:spPr>
          <a:xfrm>
            <a:off x="3518015" y="2168004"/>
            <a:ext cx="5683134" cy="3330864"/>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CCD02A0F-61CB-5745-8B00-27ED1B0699CB}"/>
              </a:ext>
            </a:extLst>
          </p:cNvPr>
          <p:cNvSpPr txBox="1"/>
          <p:nvPr/>
        </p:nvSpPr>
        <p:spPr>
          <a:xfrm>
            <a:off x="3369269" y="1421849"/>
            <a:ext cx="3807261"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$100 </a:t>
            </a:r>
            <a:r>
              <a:rPr lang="en-US" dirty="0">
                <a:solidFill>
                  <a:schemeClr val="accent2"/>
                </a:solidFill>
                <a:latin typeface="Tahoma"/>
                <a:cs typeface="Tahoma"/>
              </a:rPr>
              <a:t>Inhaler for 30-Day Supply</a:t>
            </a:r>
            <a:endParaRPr lang="en-US" sz="1600" dirty="0">
              <a:solidFill>
                <a:schemeClr val="accent2"/>
              </a:solidFill>
              <a:latin typeface="Tahoma"/>
              <a:cs typeface="Tahoma"/>
            </a:endParaRPr>
          </a:p>
        </p:txBody>
      </p:sp>
      <p:cxnSp>
        <p:nvCxnSpPr>
          <p:cNvPr id="9" name="Straight Connector 8">
            <a:extLst>
              <a:ext uri="{FF2B5EF4-FFF2-40B4-BE49-F238E27FC236}">
                <a16:creationId xmlns:a16="http://schemas.microsoft.com/office/drawing/2014/main" id="{E80D0D9A-13F9-BC4A-90BA-8F917693FA70}"/>
              </a:ext>
            </a:extLst>
          </p:cNvPr>
          <p:cNvCxnSpPr>
            <a:cxnSpLocks/>
            <a:endCxn id="8"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CAF8AB77-740E-4949-B89D-C28F7900D333}"/>
              </a:ext>
            </a:extLst>
          </p:cNvPr>
          <p:cNvPicPr>
            <a:picLocks noChangeAspect="1"/>
          </p:cNvPicPr>
          <p:nvPr/>
        </p:nvPicPr>
        <p:blipFill>
          <a:blip r:embed="rId4"/>
          <a:stretch>
            <a:fillRect/>
          </a:stretch>
        </p:blipFill>
        <p:spPr>
          <a:xfrm>
            <a:off x="1923207" y="1226259"/>
            <a:ext cx="914400" cy="914400"/>
          </a:xfrm>
          <a:prstGeom prst="rect">
            <a:avLst/>
          </a:prstGeom>
        </p:spPr>
      </p:pic>
    </p:spTree>
    <p:extLst>
      <p:ext uri="{BB962C8B-B14F-4D97-AF65-F5344CB8AC3E}">
        <p14:creationId xmlns:p14="http://schemas.microsoft.com/office/powerpoint/2010/main" val="514905266"/>
      </p:ext>
    </p:extLst>
  </p:cSld>
  <p:clrMapOvr>
    <a:masterClrMapping/>
  </p:clrMapOvr>
  <mc:AlternateContent xmlns:mc="http://schemas.openxmlformats.org/markup-compatibility/2006" xmlns:p14="http://schemas.microsoft.com/office/powerpoint/2010/main">
    <mc:Choice Requires="p14">
      <p:transition spd="slow" p14:dur="2000" advTm="28005"/>
    </mc:Choice>
    <mc:Fallback xmlns="">
      <p:transition spd="slow" advTm="2800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can be </a:t>
            </a:r>
            <a:r>
              <a:rPr lang="en-US" b="1" dirty="0">
                <a:solidFill>
                  <a:schemeClr val="bg2"/>
                </a:solidFill>
              </a:rPr>
              <a:t>confusing</a:t>
            </a:r>
            <a:r>
              <a:rPr lang="en-US" dirty="0"/>
              <a:t>.</a:t>
            </a:r>
          </a:p>
        </p:txBody>
      </p:sp>
      <p:sp>
        <p:nvSpPr>
          <p:cNvPr id="4" name="Slide Number Placeholder 3"/>
          <p:cNvSpPr>
            <a:spLocks noGrp="1"/>
          </p:cNvSpPr>
          <p:nvPr>
            <p:ph type="sldNum" sz="quarter" idx="4"/>
          </p:nvPr>
        </p:nvSpPr>
        <p:spPr/>
        <p:txBody>
          <a:bodyPr/>
          <a:lstStyle/>
          <a:p>
            <a:fld id="{394606BD-0334-E646-A4C0-36CF658FFFDB}" type="slidenum">
              <a:rPr lang="en-US" smtClean="0"/>
              <a:pPr/>
              <a:t>2</a:t>
            </a:fld>
            <a:endParaRPr lang="en-US" dirty="0"/>
          </a:p>
        </p:txBody>
      </p:sp>
      <p:pic>
        <p:nvPicPr>
          <p:cNvPr id="8" name="Picture 7">
            <a:extLst>
              <a:ext uri="{FF2B5EF4-FFF2-40B4-BE49-F238E27FC236}">
                <a16:creationId xmlns:a16="http://schemas.microsoft.com/office/drawing/2014/main" id="{4FA64BF2-226F-8A42-A392-97B5673013E1}"/>
              </a:ext>
            </a:extLst>
          </p:cNvPr>
          <p:cNvPicPr>
            <a:picLocks noChangeAspect="1"/>
          </p:cNvPicPr>
          <p:nvPr/>
        </p:nvPicPr>
        <p:blipFill>
          <a:blip r:embed="rId3"/>
          <a:stretch>
            <a:fillRect/>
          </a:stretch>
        </p:blipFill>
        <p:spPr>
          <a:xfrm>
            <a:off x="4733840" y="1140398"/>
            <a:ext cx="5567244" cy="5205203"/>
          </a:xfrm>
          <a:prstGeom prst="rect">
            <a:avLst/>
          </a:prstGeom>
        </p:spPr>
      </p:pic>
      <p:sp>
        <p:nvSpPr>
          <p:cNvPr id="5" name="TextBox 4">
            <a:extLst>
              <a:ext uri="{FF2B5EF4-FFF2-40B4-BE49-F238E27FC236}">
                <a16:creationId xmlns:a16="http://schemas.microsoft.com/office/drawing/2014/main" id="{EA4403CE-9B32-449B-A427-D2A0920B3618}"/>
              </a:ext>
            </a:extLst>
          </p:cNvPr>
          <p:cNvSpPr txBox="1"/>
          <p:nvPr/>
        </p:nvSpPr>
        <p:spPr>
          <a:xfrm>
            <a:off x="1890916" y="1477970"/>
            <a:ext cx="4160660" cy="1169551"/>
          </a:xfrm>
          <a:prstGeom prst="rect">
            <a:avLst/>
          </a:prstGeom>
          <a:noFill/>
        </p:spPr>
        <p:txBody>
          <a:bodyPr wrap="square" rtlCol="0">
            <a:spAutoFit/>
          </a:bodyPr>
          <a:lstStyle/>
          <a:p>
            <a:pPr>
              <a:spcBef>
                <a:spcPts val="600"/>
              </a:spcBef>
              <a:buClr>
                <a:schemeClr val="tx2"/>
              </a:buClr>
            </a:pPr>
            <a:r>
              <a:rPr lang="en-US" sz="1400" dirty="0">
                <a:latin typeface="Tahoma" panose="020B0604030504040204" pitchFamily="34" charset="0"/>
                <a:ea typeface="Tahoma" panose="020B0604030504040204" pitchFamily="34" charset="0"/>
                <a:cs typeface="Tahoma" panose="020B0604030504040204" pitchFamily="34" charset="0"/>
              </a:rPr>
              <a:t>“</a:t>
            </a:r>
            <a:r>
              <a:rPr lang="en-US" sz="1400" b="1" dirty="0">
                <a:latin typeface="Tahoma" panose="020B0604030504040204" pitchFamily="34" charset="0"/>
                <a:ea typeface="Tahoma" panose="020B0604030504040204" pitchFamily="34" charset="0"/>
                <a:cs typeface="Tahoma" panose="020B0604030504040204" pitchFamily="34" charset="0"/>
              </a:rPr>
              <a:t>I didn’t know anything </a:t>
            </a:r>
            <a:r>
              <a:rPr lang="en-US" sz="1400" dirty="0">
                <a:latin typeface="Tahoma" panose="020B0604030504040204" pitchFamily="34" charset="0"/>
                <a:ea typeface="Tahoma" panose="020B0604030504040204" pitchFamily="34" charset="0"/>
                <a:cs typeface="Tahoma" panose="020B0604030504040204" pitchFamily="34" charset="0"/>
              </a:rPr>
              <a:t>about the high deductible plan, I just thought, well gee that </a:t>
            </a:r>
            <a:r>
              <a:rPr lang="en-US" sz="1400" b="1" dirty="0">
                <a:latin typeface="Tahoma" panose="020B0604030504040204" pitchFamily="34" charset="0"/>
                <a:ea typeface="Tahoma" panose="020B0604030504040204" pitchFamily="34" charset="0"/>
                <a:cs typeface="Tahoma" panose="020B0604030504040204" pitchFamily="34" charset="0"/>
              </a:rPr>
              <a:t>sounds kind of bad</a:t>
            </a:r>
            <a:r>
              <a:rPr lang="en-US" sz="1400" dirty="0">
                <a:latin typeface="Tahoma" panose="020B0604030504040204" pitchFamily="34" charset="0"/>
                <a:ea typeface="Tahoma" panose="020B0604030504040204" pitchFamily="34" charset="0"/>
                <a:cs typeface="Tahoma" panose="020B0604030504040204" pitchFamily="34" charset="0"/>
              </a:rPr>
              <a:t>, it has the word high in it and deductible, so if that’s in the title you probably stay away from that.”</a:t>
            </a:r>
            <a:endParaRPr lang="en-US" sz="1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angle 5">
            <a:extLst>
              <a:ext uri="{FF2B5EF4-FFF2-40B4-BE49-F238E27FC236}">
                <a16:creationId xmlns:a16="http://schemas.microsoft.com/office/drawing/2014/main" id="{DA161C40-DB4A-4A0E-8629-F6FD2B9B0E4E}"/>
              </a:ext>
            </a:extLst>
          </p:cNvPr>
          <p:cNvSpPr/>
          <p:nvPr/>
        </p:nvSpPr>
        <p:spPr>
          <a:xfrm>
            <a:off x="1890916" y="3013287"/>
            <a:ext cx="2974160" cy="954107"/>
          </a:xfrm>
          <a:prstGeom prst="rect">
            <a:avLst/>
          </a:prstGeom>
        </p:spPr>
        <p:txBody>
          <a:bodyPr wrap="square">
            <a:spAutoFit/>
          </a:bodyPr>
          <a:lstStyle/>
          <a:p>
            <a:r>
              <a:rPr lang="en-US" sz="1400" b="1" dirty="0">
                <a:latin typeface="Tahoma" panose="020B0604030504040204" pitchFamily="34" charset="0"/>
                <a:ea typeface="Tahoma" panose="020B0604030504040204" pitchFamily="34" charset="0"/>
                <a:cs typeface="Tahoma" panose="020B0604030504040204" pitchFamily="34" charset="0"/>
              </a:rPr>
              <a:t>“</a:t>
            </a:r>
            <a:r>
              <a:rPr lang="en-US" sz="1400" dirty="0">
                <a:latin typeface="Tahoma" panose="020B0604030504040204" pitchFamily="34" charset="0"/>
                <a:ea typeface="Tahoma" panose="020B0604030504040204" pitchFamily="34" charset="0"/>
                <a:cs typeface="Tahoma" panose="020B0604030504040204" pitchFamily="34" charset="0"/>
              </a:rPr>
              <a:t>It kind of felt like I got to the edge of a cliff and jumped off and had </a:t>
            </a:r>
            <a:r>
              <a:rPr lang="en-US" sz="1400" b="1" dirty="0">
                <a:latin typeface="Tahoma" panose="020B0604030504040204" pitchFamily="34" charset="0"/>
                <a:ea typeface="Tahoma" panose="020B0604030504040204" pitchFamily="34" charset="0"/>
                <a:cs typeface="Tahoma" panose="020B0604030504040204" pitchFamily="34" charset="0"/>
              </a:rPr>
              <a:t>no idea what I was jumping into</a:t>
            </a:r>
            <a:r>
              <a:rPr lang="en-US" sz="1400"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1865224326"/>
      </p:ext>
    </p:extLst>
  </p:cSld>
  <p:clrMapOvr>
    <a:masterClrMapping/>
  </p:clrMapOvr>
  <mc:AlternateContent xmlns:mc="http://schemas.openxmlformats.org/markup-compatibility/2006" xmlns:p14="http://schemas.microsoft.com/office/powerpoint/2010/main">
    <mc:Choice Requires="p14">
      <p:transition spd="slow" p14:dur="2000" advTm="31896"/>
    </mc:Choice>
    <mc:Fallback xmlns="">
      <p:transition spd="slow" advTm="31896"/>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FED13-7C76-ED46-B775-28E23DF52DA7}"/>
              </a:ext>
            </a:extLst>
          </p:cNvPr>
          <p:cNvSpPr>
            <a:spLocks noGrp="1"/>
          </p:cNvSpPr>
          <p:nvPr>
            <p:ph type="title"/>
          </p:nvPr>
        </p:nvSpPr>
        <p:spPr/>
        <p:txBody>
          <a:bodyPr/>
          <a:lstStyle/>
          <a:p>
            <a:r>
              <a:rPr lang="en-US" dirty="0"/>
              <a:t>Spending Example 1.2</a:t>
            </a:r>
          </a:p>
        </p:txBody>
      </p:sp>
      <p:sp>
        <p:nvSpPr>
          <p:cNvPr id="4" name="Slide Number Placeholder 3">
            <a:extLst>
              <a:ext uri="{FF2B5EF4-FFF2-40B4-BE49-F238E27FC236}">
                <a16:creationId xmlns:a16="http://schemas.microsoft.com/office/drawing/2014/main" id="{B3F3D614-4AA2-344E-9FDD-069B33271114}"/>
              </a:ext>
            </a:extLst>
          </p:cNvPr>
          <p:cNvSpPr>
            <a:spLocks noGrp="1"/>
          </p:cNvSpPr>
          <p:nvPr>
            <p:ph type="sldNum" sz="quarter" idx="4"/>
          </p:nvPr>
        </p:nvSpPr>
        <p:spPr/>
        <p:txBody>
          <a:bodyPr/>
          <a:lstStyle/>
          <a:p>
            <a:fld id="{394606BD-0334-E646-A4C0-36CF658FFFDB}" type="slidenum">
              <a:rPr lang="en-US" smtClean="0"/>
              <a:pPr/>
              <a:t>20</a:t>
            </a:fld>
            <a:endParaRPr lang="en-US" dirty="0"/>
          </a:p>
        </p:txBody>
      </p:sp>
      <p:pic>
        <p:nvPicPr>
          <p:cNvPr id="5" name="Picture 4">
            <a:extLst>
              <a:ext uri="{FF2B5EF4-FFF2-40B4-BE49-F238E27FC236}">
                <a16:creationId xmlns:a16="http://schemas.microsoft.com/office/drawing/2014/main" id="{03ED97EB-2379-0A48-83EF-5AD472AF6D0A}"/>
              </a:ext>
            </a:extLst>
          </p:cNvPr>
          <p:cNvPicPr>
            <a:picLocks noChangeAspect="1"/>
          </p:cNvPicPr>
          <p:nvPr/>
        </p:nvPicPr>
        <p:blipFill>
          <a:blip r:embed="rId3"/>
          <a:stretch>
            <a:fillRect/>
          </a:stretch>
        </p:blipFill>
        <p:spPr>
          <a:xfrm>
            <a:off x="3518015" y="2168005"/>
            <a:ext cx="5683134" cy="3330863"/>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E0364B4F-CB58-7C47-85CA-F324514A87AA}"/>
              </a:ext>
            </a:extLst>
          </p:cNvPr>
          <p:cNvSpPr txBox="1"/>
          <p:nvPr/>
        </p:nvSpPr>
        <p:spPr>
          <a:xfrm>
            <a:off x="3369269" y="1421849"/>
            <a:ext cx="3451779"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$100 </a:t>
            </a:r>
            <a:r>
              <a:rPr lang="en-US" dirty="0">
                <a:solidFill>
                  <a:schemeClr val="accent2"/>
                </a:solidFill>
                <a:latin typeface="Tahoma"/>
                <a:cs typeface="Tahoma"/>
              </a:rPr>
              <a:t>Follow-Up Doctor Visit</a:t>
            </a:r>
            <a:endParaRPr lang="en-US" sz="1600" dirty="0">
              <a:solidFill>
                <a:schemeClr val="accent2"/>
              </a:solidFill>
              <a:latin typeface="Tahoma"/>
              <a:cs typeface="Tahoma"/>
            </a:endParaRPr>
          </a:p>
        </p:txBody>
      </p:sp>
      <p:cxnSp>
        <p:nvCxnSpPr>
          <p:cNvPr id="9" name="Straight Connector 8">
            <a:extLst>
              <a:ext uri="{FF2B5EF4-FFF2-40B4-BE49-F238E27FC236}">
                <a16:creationId xmlns:a16="http://schemas.microsoft.com/office/drawing/2014/main" id="{A9BEBCDF-CFCE-8048-8333-7140D22E4AE5}"/>
              </a:ext>
            </a:extLst>
          </p:cNvPr>
          <p:cNvCxnSpPr>
            <a:cxnSpLocks/>
            <a:endCxn id="8"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C057DEDF-BC65-9942-8C3D-ED9DFAF8D047}"/>
              </a:ext>
            </a:extLst>
          </p:cNvPr>
          <p:cNvPicPr>
            <a:picLocks noChangeAspect="1"/>
          </p:cNvPicPr>
          <p:nvPr/>
        </p:nvPicPr>
        <p:blipFill>
          <a:blip r:embed="rId4"/>
          <a:stretch>
            <a:fillRect/>
          </a:stretch>
        </p:blipFill>
        <p:spPr>
          <a:xfrm>
            <a:off x="1921150" y="1226259"/>
            <a:ext cx="924339" cy="914400"/>
          </a:xfrm>
          <a:prstGeom prst="rect">
            <a:avLst/>
          </a:prstGeom>
        </p:spPr>
      </p:pic>
    </p:spTree>
    <p:extLst>
      <p:ext uri="{BB962C8B-B14F-4D97-AF65-F5344CB8AC3E}">
        <p14:creationId xmlns:p14="http://schemas.microsoft.com/office/powerpoint/2010/main" val="651579190"/>
      </p:ext>
    </p:extLst>
  </p:cSld>
  <p:clrMapOvr>
    <a:masterClrMapping/>
  </p:clrMapOvr>
  <mc:AlternateContent xmlns:mc="http://schemas.openxmlformats.org/markup-compatibility/2006" xmlns:p14="http://schemas.microsoft.com/office/powerpoint/2010/main">
    <mc:Choice Requires="p14">
      <p:transition spd="slow" p14:dur="2000" advTm="14379"/>
    </mc:Choice>
    <mc:Fallback xmlns="">
      <p:transition spd="slow" advTm="14379"/>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FED13-7C76-ED46-B775-28E23DF52DA7}"/>
              </a:ext>
            </a:extLst>
          </p:cNvPr>
          <p:cNvSpPr>
            <a:spLocks noGrp="1"/>
          </p:cNvSpPr>
          <p:nvPr>
            <p:ph type="title"/>
          </p:nvPr>
        </p:nvSpPr>
        <p:spPr/>
        <p:txBody>
          <a:bodyPr/>
          <a:lstStyle/>
          <a:p>
            <a:r>
              <a:rPr lang="en-US" dirty="0"/>
              <a:t>Spending Example 1.2</a:t>
            </a:r>
          </a:p>
        </p:txBody>
      </p:sp>
      <p:sp>
        <p:nvSpPr>
          <p:cNvPr id="4" name="Slide Number Placeholder 3">
            <a:extLst>
              <a:ext uri="{FF2B5EF4-FFF2-40B4-BE49-F238E27FC236}">
                <a16:creationId xmlns:a16="http://schemas.microsoft.com/office/drawing/2014/main" id="{B3F3D614-4AA2-344E-9FDD-069B33271114}"/>
              </a:ext>
            </a:extLst>
          </p:cNvPr>
          <p:cNvSpPr>
            <a:spLocks noGrp="1"/>
          </p:cNvSpPr>
          <p:nvPr>
            <p:ph type="sldNum" sz="quarter" idx="4"/>
          </p:nvPr>
        </p:nvSpPr>
        <p:spPr/>
        <p:txBody>
          <a:bodyPr/>
          <a:lstStyle/>
          <a:p>
            <a:fld id="{394606BD-0334-E646-A4C0-36CF658FFFDB}" type="slidenum">
              <a:rPr lang="en-US" smtClean="0"/>
              <a:pPr/>
              <a:t>21</a:t>
            </a:fld>
            <a:endParaRPr lang="en-US" dirty="0"/>
          </a:p>
        </p:txBody>
      </p:sp>
      <p:pic>
        <p:nvPicPr>
          <p:cNvPr id="5" name="Picture 4">
            <a:extLst>
              <a:ext uri="{FF2B5EF4-FFF2-40B4-BE49-F238E27FC236}">
                <a16:creationId xmlns:a16="http://schemas.microsoft.com/office/drawing/2014/main" id="{03ED97EB-2379-0A48-83EF-5AD472AF6D0A}"/>
              </a:ext>
            </a:extLst>
          </p:cNvPr>
          <p:cNvPicPr>
            <a:picLocks noChangeAspect="1"/>
          </p:cNvPicPr>
          <p:nvPr/>
        </p:nvPicPr>
        <p:blipFill>
          <a:blip r:embed="rId3"/>
          <a:stretch>
            <a:fillRect/>
          </a:stretch>
        </p:blipFill>
        <p:spPr>
          <a:xfrm>
            <a:off x="3518015" y="1945070"/>
            <a:ext cx="5683134" cy="3330863"/>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E0364B4F-CB58-7C47-85CA-F324514A87AA}"/>
              </a:ext>
            </a:extLst>
          </p:cNvPr>
          <p:cNvSpPr txBox="1"/>
          <p:nvPr/>
        </p:nvSpPr>
        <p:spPr>
          <a:xfrm>
            <a:off x="3369268" y="1421849"/>
            <a:ext cx="1580882"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$0 </a:t>
            </a:r>
            <a:r>
              <a:rPr lang="en-US" dirty="0">
                <a:solidFill>
                  <a:schemeClr val="accent2"/>
                </a:solidFill>
                <a:latin typeface="Tahoma"/>
                <a:cs typeface="Tahoma"/>
              </a:rPr>
              <a:t>Flu Shot</a:t>
            </a:r>
            <a:endParaRPr lang="en-US" sz="1600" dirty="0">
              <a:solidFill>
                <a:schemeClr val="accent2"/>
              </a:solidFill>
              <a:latin typeface="Tahoma"/>
              <a:cs typeface="Tahoma"/>
            </a:endParaRPr>
          </a:p>
        </p:txBody>
      </p:sp>
      <p:cxnSp>
        <p:nvCxnSpPr>
          <p:cNvPr id="9" name="Straight Connector 8">
            <a:extLst>
              <a:ext uri="{FF2B5EF4-FFF2-40B4-BE49-F238E27FC236}">
                <a16:creationId xmlns:a16="http://schemas.microsoft.com/office/drawing/2014/main" id="{A9BEBCDF-CFCE-8048-8333-7140D22E4AE5}"/>
              </a:ext>
            </a:extLst>
          </p:cNvPr>
          <p:cNvCxnSpPr>
            <a:cxnSpLocks/>
            <a:endCxn id="8"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91457D61-9330-9E47-9559-00D1ABA540B8}"/>
              </a:ext>
            </a:extLst>
          </p:cNvPr>
          <p:cNvPicPr>
            <a:picLocks noChangeAspect="1"/>
          </p:cNvPicPr>
          <p:nvPr/>
        </p:nvPicPr>
        <p:blipFill>
          <a:blip r:embed="rId4"/>
          <a:stretch>
            <a:fillRect/>
          </a:stretch>
        </p:blipFill>
        <p:spPr>
          <a:xfrm>
            <a:off x="1953112" y="1226259"/>
            <a:ext cx="929309" cy="914400"/>
          </a:xfrm>
          <a:prstGeom prst="rect">
            <a:avLst/>
          </a:prstGeom>
        </p:spPr>
      </p:pic>
      <p:sp>
        <p:nvSpPr>
          <p:cNvPr id="10" name="Rectangle 9">
            <a:extLst>
              <a:ext uri="{FF2B5EF4-FFF2-40B4-BE49-F238E27FC236}">
                <a16:creationId xmlns:a16="http://schemas.microsoft.com/office/drawing/2014/main" id="{CF488755-1067-B942-8B84-2830BDE5DC0F}"/>
              </a:ext>
            </a:extLst>
          </p:cNvPr>
          <p:cNvSpPr/>
          <p:nvPr/>
        </p:nvSpPr>
        <p:spPr>
          <a:xfrm>
            <a:off x="3518015" y="5395350"/>
            <a:ext cx="5683134" cy="66821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a:solidFill>
                  <a:schemeClr val="tx2"/>
                </a:solidFill>
                <a:latin typeface="Tahoma"/>
              </a:rPr>
              <a:t>Tip: 	</a:t>
            </a:r>
            <a:r>
              <a:rPr lang="en-US" sz="1100" dirty="0">
                <a:solidFill>
                  <a:schemeClr val="bg1"/>
                </a:solidFill>
                <a:latin typeface="Tahoma"/>
              </a:rPr>
              <a:t>Ask your doctor what’s covered in your annual preventive visit. If your doctor 	sends you to a lab for blood work, you may be charged for lab tests if they’re  	not included in the preventive visit.  </a:t>
            </a:r>
            <a:endParaRPr lang="en-US" sz="1100" b="1" dirty="0">
              <a:solidFill>
                <a:schemeClr val="bg1"/>
              </a:solidFill>
              <a:latin typeface="Tahoma"/>
            </a:endParaRPr>
          </a:p>
        </p:txBody>
      </p:sp>
      <p:sp>
        <p:nvSpPr>
          <p:cNvPr id="3" name="Rectangle 2">
            <a:extLst>
              <a:ext uri="{FF2B5EF4-FFF2-40B4-BE49-F238E27FC236}">
                <a16:creationId xmlns:a16="http://schemas.microsoft.com/office/drawing/2014/main" id="{D7101B43-9560-463F-81E3-5B28B39C21A3}"/>
              </a:ext>
            </a:extLst>
          </p:cNvPr>
          <p:cNvSpPr/>
          <p:nvPr/>
        </p:nvSpPr>
        <p:spPr>
          <a:xfrm>
            <a:off x="3518015" y="6063564"/>
            <a:ext cx="5683134" cy="400110"/>
          </a:xfrm>
          <a:prstGeom prst="rect">
            <a:avLst/>
          </a:prstGeom>
        </p:spPr>
        <p:txBody>
          <a:bodyPr wrap="square">
            <a:spAutoFit/>
          </a:bodyPr>
          <a:lstStyle/>
          <a:p>
            <a:pPr>
              <a:spcBef>
                <a:spcPts val="600"/>
              </a:spcBef>
              <a:buClr>
                <a:schemeClr val="tx2"/>
              </a:buClr>
            </a:pPr>
            <a:r>
              <a:rPr lang="en-US" sz="1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64636464"/>
      </p:ext>
    </p:extLst>
  </p:cSld>
  <p:clrMapOvr>
    <a:masterClrMapping/>
  </p:clrMapOvr>
  <mc:AlternateContent xmlns:mc="http://schemas.openxmlformats.org/markup-compatibility/2006" xmlns:p14="http://schemas.microsoft.com/office/powerpoint/2010/main">
    <mc:Choice Requires="p14">
      <p:transition spd="slow" p14:dur="2000" advTm="41087"/>
    </mc:Choice>
    <mc:Fallback xmlns="">
      <p:transition spd="slow" advTm="41087"/>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F99A4-B563-8E43-81CC-C563DE596DB5}"/>
              </a:ext>
            </a:extLst>
          </p:cNvPr>
          <p:cNvSpPr>
            <a:spLocks noGrp="1"/>
          </p:cNvSpPr>
          <p:nvPr>
            <p:ph type="title"/>
          </p:nvPr>
        </p:nvSpPr>
        <p:spPr>
          <a:xfrm>
            <a:off x="629587" y="2756091"/>
            <a:ext cx="8109679" cy="1362830"/>
          </a:xfrm>
        </p:spPr>
        <p:txBody>
          <a:bodyPr/>
          <a:lstStyle/>
          <a:p>
            <a:r>
              <a:rPr lang="en-US" sz="3600" dirty="0"/>
              <a:t>Spending Examples </a:t>
            </a:r>
            <a:r>
              <a:rPr lang="en-US" sz="3600" dirty="0">
                <a:solidFill>
                  <a:schemeClr val="bg2"/>
                </a:solidFill>
              </a:rPr>
              <a:t>After</a:t>
            </a:r>
            <a:r>
              <a:rPr lang="en-US" sz="3600" dirty="0"/>
              <a:t> </a:t>
            </a:r>
            <a:br>
              <a:rPr lang="en-US" sz="3600" dirty="0"/>
            </a:br>
            <a:r>
              <a:rPr lang="en-US" sz="3600" dirty="0"/>
              <a:t>Deductible is Met on HDHP Plan</a:t>
            </a:r>
            <a:br>
              <a:rPr lang="en-US" sz="3600" dirty="0"/>
            </a:br>
            <a:r>
              <a:rPr lang="en-US" sz="2400" b="0" dirty="0"/>
              <a:t>(In-Network Coverage)</a:t>
            </a:r>
            <a:endParaRPr lang="en-US" sz="3600" b="0" dirty="0"/>
          </a:p>
        </p:txBody>
      </p:sp>
    </p:spTree>
    <p:extLst>
      <p:ext uri="{BB962C8B-B14F-4D97-AF65-F5344CB8AC3E}">
        <p14:creationId xmlns:p14="http://schemas.microsoft.com/office/powerpoint/2010/main" val="710775168"/>
      </p:ext>
    </p:extLst>
  </p:cSld>
  <p:clrMapOvr>
    <a:masterClrMapping/>
  </p:clrMapOvr>
  <mc:AlternateContent xmlns:mc="http://schemas.openxmlformats.org/markup-compatibility/2006" xmlns:p14="http://schemas.microsoft.com/office/powerpoint/2010/main">
    <mc:Choice Requires="p14">
      <p:transition spd="slow" p14:dur="2000" advTm="11809"/>
    </mc:Choice>
    <mc:Fallback xmlns="">
      <p:transition spd="slow" advTm="11809"/>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FED13-7C76-ED46-B775-28E23DF52DA7}"/>
              </a:ext>
            </a:extLst>
          </p:cNvPr>
          <p:cNvSpPr>
            <a:spLocks noGrp="1"/>
          </p:cNvSpPr>
          <p:nvPr>
            <p:ph type="title"/>
          </p:nvPr>
        </p:nvSpPr>
        <p:spPr/>
        <p:txBody>
          <a:bodyPr/>
          <a:lstStyle/>
          <a:p>
            <a:r>
              <a:rPr lang="en-US" dirty="0"/>
              <a:t>Spending Example 2.0</a:t>
            </a:r>
          </a:p>
        </p:txBody>
      </p:sp>
      <p:sp>
        <p:nvSpPr>
          <p:cNvPr id="4" name="Slide Number Placeholder 3">
            <a:extLst>
              <a:ext uri="{FF2B5EF4-FFF2-40B4-BE49-F238E27FC236}">
                <a16:creationId xmlns:a16="http://schemas.microsoft.com/office/drawing/2014/main" id="{B3F3D614-4AA2-344E-9FDD-069B33271114}"/>
              </a:ext>
            </a:extLst>
          </p:cNvPr>
          <p:cNvSpPr>
            <a:spLocks noGrp="1"/>
          </p:cNvSpPr>
          <p:nvPr>
            <p:ph type="sldNum" sz="quarter" idx="4"/>
          </p:nvPr>
        </p:nvSpPr>
        <p:spPr/>
        <p:txBody>
          <a:bodyPr/>
          <a:lstStyle/>
          <a:p>
            <a:fld id="{394606BD-0334-E646-A4C0-36CF658FFFDB}" type="slidenum">
              <a:rPr lang="en-US" smtClean="0"/>
              <a:pPr/>
              <a:t>23</a:t>
            </a:fld>
            <a:endParaRPr lang="en-US" dirty="0"/>
          </a:p>
        </p:txBody>
      </p:sp>
      <p:pic>
        <p:nvPicPr>
          <p:cNvPr id="10" name="Picture 9">
            <a:extLst>
              <a:ext uri="{FF2B5EF4-FFF2-40B4-BE49-F238E27FC236}">
                <a16:creationId xmlns:a16="http://schemas.microsoft.com/office/drawing/2014/main" id="{1E3EB712-10E2-D94C-9B91-1307E8611125}"/>
              </a:ext>
            </a:extLst>
          </p:cNvPr>
          <p:cNvPicPr>
            <a:picLocks noChangeAspect="1"/>
          </p:cNvPicPr>
          <p:nvPr/>
        </p:nvPicPr>
        <p:blipFill>
          <a:blip r:embed="rId3"/>
          <a:stretch>
            <a:fillRect/>
          </a:stretch>
        </p:blipFill>
        <p:spPr>
          <a:xfrm>
            <a:off x="3518016" y="2528490"/>
            <a:ext cx="5683133" cy="3330863"/>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0DEC8887-2C8E-CB4A-B2C7-4AB4B2FD2420}"/>
              </a:ext>
            </a:extLst>
          </p:cNvPr>
          <p:cNvSpPr txBox="1"/>
          <p:nvPr/>
        </p:nvSpPr>
        <p:spPr>
          <a:xfrm>
            <a:off x="3369269" y="1421849"/>
            <a:ext cx="3224409"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$100 </a:t>
            </a:r>
            <a:r>
              <a:rPr lang="en-US" dirty="0">
                <a:solidFill>
                  <a:schemeClr val="accent2"/>
                </a:solidFill>
                <a:latin typeface="Tahoma"/>
                <a:cs typeface="Tahoma"/>
              </a:rPr>
              <a:t>Sick Visit at Doctor</a:t>
            </a:r>
            <a:endParaRPr lang="en-US" sz="1600" dirty="0">
              <a:solidFill>
                <a:schemeClr val="accent2"/>
              </a:solidFill>
              <a:latin typeface="Tahoma"/>
              <a:cs typeface="Tahoma"/>
            </a:endParaRPr>
          </a:p>
        </p:txBody>
      </p:sp>
      <p:cxnSp>
        <p:nvCxnSpPr>
          <p:cNvPr id="14" name="Straight Connector 13">
            <a:extLst>
              <a:ext uri="{FF2B5EF4-FFF2-40B4-BE49-F238E27FC236}">
                <a16:creationId xmlns:a16="http://schemas.microsoft.com/office/drawing/2014/main" id="{C69788AA-41FA-234C-A432-82530DA0C5CA}"/>
              </a:ext>
            </a:extLst>
          </p:cNvPr>
          <p:cNvCxnSpPr>
            <a:cxnSpLocks/>
            <a:endCxn id="13"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BAE57FAE-10D2-4643-93F1-247CED3C9A89}"/>
              </a:ext>
            </a:extLst>
          </p:cNvPr>
          <p:cNvSpPr txBox="1"/>
          <p:nvPr/>
        </p:nvSpPr>
        <p:spPr>
          <a:xfrm>
            <a:off x="3369269" y="1941584"/>
            <a:ext cx="5589287" cy="400110"/>
          </a:xfrm>
          <a:prstGeom prst="rect">
            <a:avLst/>
          </a:prstGeom>
          <a:noFill/>
        </p:spPr>
        <p:txBody>
          <a:bodyPr wrap="none" rtlCol="0">
            <a:spAutoFit/>
          </a:bodyPr>
          <a:lstStyle/>
          <a:p>
            <a:pPr>
              <a:buClr>
                <a:schemeClr val="tx2"/>
              </a:buClr>
            </a:pPr>
            <a:r>
              <a:rPr lang="en-US" sz="2000" b="1" dirty="0">
                <a:solidFill>
                  <a:schemeClr val="bg2"/>
                </a:solidFill>
                <a:latin typeface="Tahoma"/>
                <a:cs typeface="Tahoma"/>
              </a:rPr>
              <a:t>20% </a:t>
            </a:r>
            <a:r>
              <a:rPr lang="en-US" sz="2000" dirty="0">
                <a:solidFill>
                  <a:schemeClr val="accent2"/>
                </a:solidFill>
                <a:latin typeface="Tahoma"/>
                <a:cs typeface="Tahoma"/>
              </a:rPr>
              <a:t>c</a:t>
            </a:r>
            <a:r>
              <a:rPr lang="en-US" dirty="0">
                <a:solidFill>
                  <a:schemeClr val="accent2"/>
                </a:solidFill>
                <a:latin typeface="Tahoma"/>
                <a:cs typeface="Tahoma"/>
              </a:rPr>
              <a:t>oinsurance means you pay </a:t>
            </a:r>
            <a:r>
              <a:rPr lang="en-US" b="1" u="sng" dirty="0">
                <a:solidFill>
                  <a:schemeClr val="bg2"/>
                </a:solidFill>
                <a:latin typeface="Tahoma"/>
                <a:cs typeface="Tahoma"/>
              </a:rPr>
              <a:t>$20 </a:t>
            </a:r>
            <a:r>
              <a:rPr lang="en-US" dirty="0">
                <a:solidFill>
                  <a:schemeClr val="accent2"/>
                </a:solidFill>
                <a:latin typeface="Tahoma"/>
                <a:cs typeface="Tahoma"/>
              </a:rPr>
              <a:t>at your visit.</a:t>
            </a:r>
            <a:endParaRPr lang="en-US" sz="1600" dirty="0">
              <a:solidFill>
                <a:schemeClr val="accent2"/>
              </a:solidFill>
              <a:latin typeface="Tahoma"/>
              <a:cs typeface="Tahoma"/>
            </a:endParaRPr>
          </a:p>
        </p:txBody>
      </p:sp>
      <p:pic>
        <p:nvPicPr>
          <p:cNvPr id="6" name="Picture 5">
            <a:extLst>
              <a:ext uri="{FF2B5EF4-FFF2-40B4-BE49-F238E27FC236}">
                <a16:creationId xmlns:a16="http://schemas.microsoft.com/office/drawing/2014/main" id="{4CA06BCE-0572-724F-9B8C-D816C3C2A4F7}"/>
              </a:ext>
            </a:extLst>
          </p:cNvPr>
          <p:cNvPicPr>
            <a:picLocks noChangeAspect="1"/>
          </p:cNvPicPr>
          <p:nvPr/>
        </p:nvPicPr>
        <p:blipFill>
          <a:blip r:embed="rId4"/>
          <a:stretch>
            <a:fillRect/>
          </a:stretch>
        </p:blipFill>
        <p:spPr>
          <a:xfrm>
            <a:off x="1927116" y="1227239"/>
            <a:ext cx="924366" cy="914400"/>
          </a:xfrm>
          <a:prstGeom prst="rect">
            <a:avLst/>
          </a:prstGeom>
        </p:spPr>
      </p:pic>
    </p:spTree>
    <p:extLst>
      <p:ext uri="{BB962C8B-B14F-4D97-AF65-F5344CB8AC3E}">
        <p14:creationId xmlns:p14="http://schemas.microsoft.com/office/powerpoint/2010/main" val="1969205950"/>
      </p:ext>
    </p:extLst>
  </p:cSld>
  <p:clrMapOvr>
    <a:masterClrMapping/>
  </p:clrMapOvr>
  <mc:AlternateContent xmlns:mc="http://schemas.openxmlformats.org/markup-compatibility/2006" xmlns:p14="http://schemas.microsoft.com/office/powerpoint/2010/main">
    <mc:Choice Requires="p14">
      <p:transition spd="slow" p14:dur="2000" advTm="42911"/>
    </mc:Choice>
    <mc:Fallback xmlns="">
      <p:transition spd="slow" advTm="42911"/>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2C3E8-E62A-404F-9BAC-89DE555EDE7C}"/>
              </a:ext>
            </a:extLst>
          </p:cNvPr>
          <p:cNvSpPr>
            <a:spLocks noGrp="1"/>
          </p:cNvSpPr>
          <p:nvPr>
            <p:ph type="title"/>
          </p:nvPr>
        </p:nvSpPr>
        <p:spPr/>
        <p:txBody>
          <a:bodyPr/>
          <a:lstStyle/>
          <a:p>
            <a:r>
              <a:rPr lang="en-US" dirty="0"/>
              <a:t>Spending Example 2.1</a:t>
            </a:r>
          </a:p>
        </p:txBody>
      </p:sp>
      <p:sp>
        <p:nvSpPr>
          <p:cNvPr id="4" name="Slide Number Placeholder 3">
            <a:extLst>
              <a:ext uri="{FF2B5EF4-FFF2-40B4-BE49-F238E27FC236}">
                <a16:creationId xmlns:a16="http://schemas.microsoft.com/office/drawing/2014/main" id="{3F73CD03-4182-AA42-AB61-09EDD416A222}"/>
              </a:ext>
            </a:extLst>
          </p:cNvPr>
          <p:cNvSpPr>
            <a:spLocks noGrp="1"/>
          </p:cNvSpPr>
          <p:nvPr>
            <p:ph type="sldNum" sz="quarter" idx="4"/>
          </p:nvPr>
        </p:nvSpPr>
        <p:spPr>
          <a:xfrm>
            <a:off x="-176002" y="6396220"/>
            <a:ext cx="732673" cy="217411"/>
          </a:xfrm>
        </p:spPr>
        <p:txBody>
          <a:bodyPr/>
          <a:lstStyle/>
          <a:p>
            <a:fld id="{394606BD-0334-E646-A4C0-36CF658FFFDB}" type="slidenum">
              <a:rPr lang="en-US" smtClean="0"/>
              <a:pPr/>
              <a:t>24</a:t>
            </a:fld>
            <a:endParaRPr lang="en-US" dirty="0"/>
          </a:p>
        </p:txBody>
      </p:sp>
      <p:pic>
        <p:nvPicPr>
          <p:cNvPr id="5" name="Picture 4">
            <a:extLst>
              <a:ext uri="{FF2B5EF4-FFF2-40B4-BE49-F238E27FC236}">
                <a16:creationId xmlns:a16="http://schemas.microsoft.com/office/drawing/2014/main" id="{C9651714-9762-224E-9D58-1A8ED4F928D7}"/>
              </a:ext>
            </a:extLst>
          </p:cNvPr>
          <p:cNvPicPr>
            <a:picLocks noChangeAspect="1"/>
          </p:cNvPicPr>
          <p:nvPr/>
        </p:nvPicPr>
        <p:blipFill>
          <a:blip r:embed="rId3"/>
          <a:stretch>
            <a:fillRect/>
          </a:stretch>
        </p:blipFill>
        <p:spPr>
          <a:xfrm>
            <a:off x="3518016" y="2528489"/>
            <a:ext cx="5683133" cy="3330862"/>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D2E719A6-E141-3141-8002-733D71A967EE}"/>
              </a:ext>
            </a:extLst>
          </p:cNvPr>
          <p:cNvSpPr txBox="1"/>
          <p:nvPr/>
        </p:nvSpPr>
        <p:spPr>
          <a:xfrm>
            <a:off x="3369268" y="1421849"/>
            <a:ext cx="3408112" cy="523220"/>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$150 </a:t>
            </a:r>
            <a:r>
              <a:rPr lang="en-US" dirty="0">
                <a:solidFill>
                  <a:schemeClr val="accent2"/>
                </a:solidFill>
                <a:latin typeface="Tahoma"/>
                <a:cs typeface="Tahoma"/>
              </a:rPr>
              <a:t>Strep Throat Lab Test</a:t>
            </a:r>
            <a:endParaRPr lang="en-US" sz="1600" dirty="0">
              <a:solidFill>
                <a:schemeClr val="accent2"/>
              </a:solidFill>
              <a:latin typeface="Tahoma"/>
              <a:cs typeface="Tahoma"/>
            </a:endParaRPr>
          </a:p>
        </p:txBody>
      </p:sp>
      <p:cxnSp>
        <p:nvCxnSpPr>
          <p:cNvPr id="8" name="Straight Connector 7">
            <a:extLst>
              <a:ext uri="{FF2B5EF4-FFF2-40B4-BE49-F238E27FC236}">
                <a16:creationId xmlns:a16="http://schemas.microsoft.com/office/drawing/2014/main" id="{C1F9A6C9-847E-AF4A-89EA-5722B7746E32}"/>
              </a:ext>
            </a:extLst>
          </p:cNvPr>
          <p:cNvCxnSpPr>
            <a:cxnSpLocks/>
            <a:endCxn id="7" idx="1"/>
          </p:cNvCxnSpPr>
          <p:nvPr/>
        </p:nvCxnSpPr>
        <p:spPr>
          <a:xfrm>
            <a:off x="2962276" y="1683459"/>
            <a:ext cx="406993"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760116C-7FB5-EB40-BDB1-498B5ADC0723}"/>
              </a:ext>
            </a:extLst>
          </p:cNvPr>
          <p:cNvSpPr txBox="1"/>
          <p:nvPr/>
        </p:nvSpPr>
        <p:spPr>
          <a:xfrm>
            <a:off x="3369269" y="1941584"/>
            <a:ext cx="5570051" cy="400110"/>
          </a:xfrm>
          <a:prstGeom prst="rect">
            <a:avLst/>
          </a:prstGeom>
          <a:noFill/>
        </p:spPr>
        <p:txBody>
          <a:bodyPr wrap="none" rtlCol="0">
            <a:spAutoFit/>
          </a:bodyPr>
          <a:lstStyle/>
          <a:p>
            <a:pPr>
              <a:buClr>
                <a:schemeClr val="tx2"/>
              </a:buClr>
            </a:pPr>
            <a:r>
              <a:rPr lang="en-US" sz="2000" b="1" dirty="0">
                <a:solidFill>
                  <a:schemeClr val="bg2"/>
                </a:solidFill>
                <a:latin typeface="Tahoma"/>
                <a:cs typeface="Tahoma"/>
              </a:rPr>
              <a:t>20% </a:t>
            </a:r>
            <a:r>
              <a:rPr lang="en-US" sz="2000" dirty="0">
                <a:solidFill>
                  <a:schemeClr val="accent2"/>
                </a:solidFill>
                <a:latin typeface="Tahoma"/>
                <a:cs typeface="Tahoma"/>
              </a:rPr>
              <a:t>c</a:t>
            </a:r>
            <a:r>
              <a:rPr lang="en-US" dirty="0">
                <a:solidFill>
                  <a:schemeClr val="accent2"/>
                </a:solidFill>
                <a:latin typeface="Tahoma"/>
                <a:cs typeface="Tahoma"/>
              </a:rPr>
              <a:t>oinsurance means you pay </a:t>
            </a:r>
            <a:r>
              <a:rPr lang="en-US" b="1" u="sng" dirty="0">
                <a:solidFill>
                  <a:schemeClr val="bg2"/>
                </a:solidFill>
                <a:latin typeface="Tahoma"/>
                <a:cs typeface="Tahoma"/>
              </a:rPr>
              <a:t>$30 </a:t>
            </a:r>
            <a:r>
              <a:rPr lang="en-US" dirty="0">
                <a:solidFill>
                  <a:schemeClr val="accent2"/>
                </a:solidFill>
                <a:latin typeface="Tahoma"/>
                <a:cs typeface="Tahoma"/>
              </a:rPr>
              <a:t>at your visit.</a:t>
            </a:r>
            <a:endParaRPr lang="en-US" sz="1600" dirty="0">
              <a:solidFill>
                <a:schemeClr val="accent2"/>
              </a:solidFill>
              <a:latin typeface="Tahoma"/>
              <a:cs typeface="Tahoma"/>
            </a:endParaRPr>
          </a:p>
        </p:txBody>
      </p:sp>
      <p:pic>
        <p:nvPicPr>
          <p:cNvPr id="12" name="Picture 11">
            <a:extLst>
              <a:ext uri="{FF2B5EF4-FFF2-40B4-BE49-F238E27FC236}">
                <a16:creationId xmlns:a16="http://schemas.microsoft.com/office/drawing/2014/main" id="{0EFEE35D-21A5-0640-833C-B6657F6729C7}"/>
              </a:ext>
            </a:extLst>
          </p:cNvPr>
          <p:cNvPicPr>
            <a:picLocks noChangeAspect="1"/>
          </p:cNvPicPr>
          <p:nvPr/>
        </p:nvPicPr>
        <p:blipFill>
          <a:blip r:embed="rId4"/>
          <a:stretch>
            <a:fillRect/>
          </a:stretch>
        </p:blipFill>
        <p:spPr>
          <a:xfrm>
            <a:off x="1934209" y="1226259"/>
            <a:ext cx="889885" cy="914400"/>
          </a:xfrm>
          <a:prstGeom prst="rect">
            <a:avLst/>
          </a:prstGeom>
        </p:spPr>
      </p:pic>
    </p:spTree>
    <p:extLst>
      <p:ext uri="{BB962C8B-B14F-4D97-AF65-F5344CB8AC3E}">
        <p14:creationId xmlns:p14="http://schemas.microsoft.com/office/powerpoint/2010/main" val="2956951685"/>
      </p:ext>
    </p:extLst>
  </p:cSld>
  <p:clrMapOvr>
    <a:masterClrMapping/>
  </p:clrMapOvr>
  <mc:AlternateContent xmlns:mc="http://schemas.openxmlformats.org/markup-compatibility/2006" xmlns:p14="http://schemas.microsoft.com/office/powerpoint/2010/main">
    <mc:Choice Requires="p14">
      <p:transition spd="slow" p14:dur="2000" advTm="30924"/>
    </mc:Choice>
    <mc:Fallback xmlns="">
      <p:transition spd="slow" advTm="30924"/>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F99A4-B563-8E43-81CC-C563DE596DB5}"/>
              </a:ext>
            </a:extLst>
          </p:cNvPr>
          <p:cNvSpPr>
            <a:spLocks noGrp="1"/>
          </p:cNvSpPr>
          <p:nvPr>
            <p:ph type="title"/>
          </p:nvPr>
        </p:nvSpPr>
        <p:spPr>
          <a:xfrm>
            <a:off x="614597" y="2756091"/>
            <a:ext cx="7302321" cy="1362830"/>
          </a:xfrm>
        </p:spPr>
        <p:txBody>
          <a:bodyPr/>
          <a:lstStyle/>
          <a:p>
            <a:r>
              <a:rPr lang="en-US" sz="3400" dirty="0"/>
              <a:t>HDHP Plan Tips</a:t>
            </a:r>
            <a:endParaRPr lang="en-US" sz="3400" b="0" dirty="0"/>
          </a:p>
        </p:txBody>
      </p:sp>
    </p:spTree>
    <p:extLst>
      <p:ext uri="{BB962C8B-B14F-4D97-AF65-F5344CB8AC3E}">
        <p14:creationId xmlns:p14="http://schemas.microsoft.com/office/powerpoint/2010/main" val="1865515755"/>
      </p:ext>
    </p:extLst>
  </p:cSld>
  <p:clrMapOvr>
    <a:masterClrMapping/>
  </p:clrMapOvr>
  <mc:AlternateContent xmlns:mc="http://schemas.openxmlformats.org/markup-compatibility/2006" xmlns:p14="http://schemas.microsoft.com/office/powerpoint/2010/main">
    <mc:Choice Requires="p14">
      <p:transition spd="slow" p14:dur="2000" advTm="28131"/>
    </mc:Choice>
    <mc:Fallback xmlns="">
      <p:transition spd="slow" advTm="28131"/>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AED7B-0258-6B47-916D-CAC83B894EBA}"/>
              </a:ext>
            </a:extLst>
          </p:cNvPr>
          <p:cNvSpPr>
            <a:spLocks noGrp="1"/>
          </p:cNvSpPr>
          <p:nvPr>
            <p:ph type="title"/>
          </p:nvPr>
        </p:nvSpPr>
        <p:spPr/>
        <p:txBody>
          <a:bodyPr/>
          <a:lstStyle/>
          <a:p>
            <a:r>
              <a:rPr lang="en-US" dirty="0"/>
              <a:t>The </a:t>
            </a:r>
            <a:r>
              <a:rPr lang="en-US" b="1" dirty="0">
                <a:solidFill>
                  <a:schemeClr val="bg2"/>
                </a:solidFill>
              </a:rPr>
              <a:t>Value</a:t>
            </a:r>
            <a:r>
              <a:rPr lang="en-US" dirty="0"/>
              <a:t> of Your Membership</a:t>
            </a:r>
          </a:p>
        </p:txBody>
      </p:sp>
      <p:sp>
        <p:nvSpPr>
          <p:cNvPr id="4" name="Slide Number Placeholder 3">
            <a:extLst>
              <a:ext uri="{FF2B5EF4-FFF2-40B4-BE49-F238E27FC236}">
                <a16:creationId xmlns:a16="http://schemas.microsoft.com/office/drawing/2014/main" id="{D6D4ACB0-DEE8-C04C-BE1C-366E429241A0}"/>
              </a:ext>
            </a:extLst>
          </p:cNvPr>
          <p:cNvSpPr>
            <a:spLocks noGrp="1"/>
          </p:cNvSpPr>
          <p:nvPr>
            <p:ph type="sldNum" sz="quarter" idx="4"/>
          </p:nvPr>
        </p:nvSpPr>
        <p:spPr/>
        <p:txBody>
          <a:bodyPr/>
          <a:lstStyle/>
          <a:p>
            <a:fld id="{394606BD-0334-E646-A4C0-36CF658FFFDB}" type="slidenum">
              <a:rPr lang="en-US" smtClean="0"/>
              <a:pPr/>
              <a:t>26</a:t>
            </a:fld>
            <a:endParaRPr lang="en-US" dirty="0"/>
          </a:p>
        </p:txBody>
      </p:sp>
      <p:sp>
        <p:nvSpPr>
          <p:cNvPr id="11" name="Oval 10">
            <a:extLst>
              <a:ext uri="{FF2B5EF4-FFF2-40B4-BE49-F238E27FC236}">
                <a16:creationId xmlns:a16="http://schemas.microsoft.com/office/drawing/2014/main" id="{0CC784AB-AAE1-BA44-842F-E37EC1CB9122}"/>
              </a:ext>
            </a:extLst>
          </p:cNvPr>
          <p:cNvSpPr/>
          <p:nvPr/>
        </p:nvSpPr>
        <p:spPr>
          <a:xfrm>
            <a:off x="1997606" y="1466585"/>
            <a:ext cx="3026979" cy="302697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pic>
        <p:nvPicPr>
          <p:cNvPr id="14" name="Picture 13">
            <a:extLst>
              <a:ext uri="{FF2B5EF4-FFF2-40B4-BE49-F238E27FC236}">
                <a16:creationId xmlns:a16="http://schemas.microsoft.com/office/drawing/2014/main" id="{26F9B1F1-E6EC-1B47-9044-EF93FDFBA6CD}"/>
              </a:ext>
            </a:extLst>
          </p:cNvPr>
          <p:cNvPicPr>
            <a:picLocks noChangeAspect="1"/>
          </p:cNvPicPr>
          <p:nvPr/>
        </p:nvPicPr>
        <p:blipFill rotWithShape="1">
          <a:blip r:embed="rId3"/>
          <a:srcRect r="8450"/>
          <a:stretch/>
        </p:blipFill>
        <p:spPr>
          <a:xfrm>
            <a:off x="3930701" y="1827669"/>
            <a:ext cx="4608055" cy="2808775"/>
          </a:xfrm>
          <a:prstGeom prst="rect">
            <a:avLst/>
          </a:prstGeom>
        </p:spPr>
      </p:pic>
      <p:grpSp>
        <p:nvGrpSpPr>
          <p:cNvPr id="16" name="Group 15">
            <a:extLst>
              <a:ext uri="{FF2B5EF4-FFF2-40B4-BE49-F238E27FC236}">
                <a16:creationId xmlns:a16="http://schemas.microsoft.com/office/drawing/2014/main" id="{60EA8D04-D798-1B4D-8748-59DC6F549188}"/>
              </a:ext>
            </a:extLst>
          </p:cNvPr>
          <p:cNvGrpSpPr/>
          <p:nvPr/>
        </p:nvGrpSpPr>
        <p:grpSpPr>
          <a:xfrm>
            <a:off x="2653049" y="1191005"/>
            <a:ext cx="7275630" cy="4934574"/>
            <a:chOff x="2087942" y="1611088"/>
            <a:chExt cx="5318453" cy="3583254"/>
          </a:xfrm>
        </p:grpSpPr>
        <p:sp>
          <p:nvSpPr>
            <p:cNvPr id="12" name="Rectangle 11">
              <a:extLst>
                <a:ext uri="{FF2B5EF4-FFF2-40B4-BE49-F238E27FC236}">
                  <a16:creationId xmlns:a16="http://schemas.microsoft.com/office/drawing/2014/main" id="{D4EFF81B-03BE-7643-8BEA-E45B1730138A}"/>
                </a:ext>
              </a:extLst>
            </p:cNvPr>
            <p:cNvSpPr/>
            <p:nvPr/>
          </p:nvSpPr>
          <p:spPr>
            <a:xfrm>
              <a:off x="2569779" y="1868214"/>
              <a:ext cx="361773" cy="21598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sp>
          <p:nvSpPr>
            <p:cNvPr id="13" name="Rectangle 12">
              <a:extLst>
                <a:ext uri="{FF2B5EF4-FFF2-40B4-BE49-F238E27FC236}">
                  <a16:creationId xmlns:a16="http://schemas.microsoft.com/office/drawing/2014/main" id="{A42FA410-54E7-E14E-905A-C211336AE552}"/>
                </a:ext>
              </a:extLst>
            </p:cNvPr>
            <p:cNvSpPr/>
            <p:nvPr/>
          </p:nvSpPr>
          <p:spPr>
            <a:xfrm rot="20688026">
              <a:off x="2569779" y="1658098"/>
              <a:ext cx="567559" cy="29327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pic>
          <p:nvPicPr>
            <p:cNvPr id="10" name="Picture 9">
              <a:extLst>
                <a:ext uri="{FF2B5EF4-FFF2-40B4-BE49-F238E27FC236}">
                  <a16:creationId xmlns:a16="http://schemas.microsoft.com/office/drawing/2014/main" id="{2B171FAA-03BB-2341-93DD-16311E3DC637}"/>
                </a:ext>
              </a:extLst>
            </p:cNvPr>
            <p:cNvPicPr>
              <a:picLocks noChangeAspect="1"/>
            </p:cNvPicPr>
            <p:nvPr/>
          </p:nvPicPr>
          <p:blipFill>
            <a:blip r:embed="rId4"/>
            <a:stretch>
              <a:fillRect/>
            </a:stretch>
          </p:blipFill>
          <p:spPr>
            <a:xfrm>
              <a:off x="2087942" y="1611088"/>
              <a:ext cx="5318453" cy="3583254"/>
            </a:xfrm>
            <a:prstGeom prst="rect">
              <a:avLst/>
            </a:prstGeom>
          </p:spPr>
        </p:pic>
      </p:grpSp>
      <p:sp>
        <p:nvSpPr>
          <p:cNvPr id="7" name="Rectangle 6">
            <a:extLst>
              <a:ext uri="{FF2B5EF4-FFF2-40B4-BE49-F238E27FC236}">
                <a16:creationId xmlns:a16="http://schemas.microsoft.com/office/drawing/2014/main" id="{7927682F-D74F-9842-8C8D-CC630CC0BBC8}"/>
              </a:ext>
            </a:extLst>
          </p:cNvPr>
          <p:cNvSpPr/>
          <p:nvPr/>
        </p:nvSpPr>
        <p:spPr>
          <a:xfrm>
            <a:off x="4798255" y="2390503"/>
            <a:ext cx="2865288" cy="940526"/>
          </a:xfrm>
          <a:prstGeom prst="rect">
            <a:avLst/>
          </a:prstGeom>
          <a:no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solidFill>
                <a:schemeClr val="tx1"/>
              </a:solidFill>
              <a:latin typeface="Tahoma"/>
            </a:endParaRPr>
          </a:p>
        </p:txBody>
      </p:sp>
    </p:spTree>
    <p:extLst>
      <p:ext uri="{BB962C8B-B14F-4D97-AF65-F5344CB8AC3E}">
        <p14:creationId xmlns:p14="http://schemas.microsoft.com/office/powerpoint/2010/main" val="2737526555"/>
      </p:ext>
    </p:extLst>
  </p:cSld>
  <p:clrMapOvr>
    <a:masterClrMapping/>
  </p:clrMapOvr>
  <mc:AlternateContent xmlns:mc="http://schemas.openxmlformats.org/markup-compatibility/2006" xmlns:p14="http://schemas.microsoft.com/office/powerpoint/2010/main">
    <mc:Choice Requires="p14">
      <p:transition spd="slow" p14:dur="2000" advTm="46958"/>
    </mc:Choice>
    <mc:Fallback xmlns="">
      <p:transition spd="slow" advTm="4695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7CD2D-B78A-8041-8D2B-34FAE074F265}"/>
              </a:ext>
            </a:extLst>
          </p:cNvPr>
          <p:cNvSpPr>
            <a:spLocks noGrp="1"/>
          </p:cNvSpPr>
          <p:nvPr>
            <p:ph type="title"/>
          </p:nvPr>
        </p:nvSpPr>
        <p:spPr/>
        <p:txBody>
          <a:bodyPr/>
          <a:lstStyle/>
          <a:p>
            <a:r>
              <a:rPr lang="en-US" dirty="0"/>
              <a:t>What to </a:t>
            </a:r>
            <a:r>
              <a:rPr lang="en-US" b="1" dirty="0">
                <a:solidFill>
                  <a:schemeClr val="bg2"/>
                </a:solidFill>
              </a:rPr>
              <a:t>Expect</a:t>
            </a:r>
            <a:r>
              <a:rPr lang="en-US" dirty="0"/>
              <a:t> at Your Doctor’s Office</a:t>
            </a:r>
          </a:p>
        </p:txBody>
      </p:sp>
      <p:sp>
        <p:nvSpPr>
          <p:cNvPr id="4" name="Slide Number Placeholder 3">
            <a:extLst>
              <a:ext uri="{FF2B5EF4-FFF2-40B4-BE49-F238E27FC236}">
                <a16:creationId xmlns:a16="http://schemas.microsoft.com/office/drawing/2014/main" id="{F8D09482-F0B3-1C43-9D90-3D2A7AD63FE1}"/>
              </a:ext>
            </a:extLst>
          </p:cNvPr>
          <p:cNvSpPr>
            <a:spLocks noGrp="1"/>
          </p:cNvSpPr>
          <p:nvPr>
            <p:ph type="sldNum" sz="quarter" idx="4"/>
          </p:nvPr>
        </p:nvSpPr>
        <p:spPr/>
        <p:txBody>
          <a:bodyPr/>
          <a:lstStyle/>
          <a:p>
            <a:fld id="{394606BD-0334-E646-A4C0-36CF658FFFDB}" type="slidenum">
              <a:rPr lang="en-US" smtClean="0"/>
              <a:pPr/>
              <a:t>27</a:t>
            </a:fld>
            <a:endParaRPr lang="en-US" dirty="0"/>
          </a:p>
        </p:txBody>
      </p:sp>
      <p:cxnSp>
        <p:nvCxnSpPr>
          <p:cNvPr id="16" name="Straight Connector 15">
            <a:extLst>
              <a:ext uri="{FF2B5EF4-FFF2-40B4-BE49-F238E27FC236}">
                <a16:creationId xmlns:a16="http://schemas.microsoft.com/office/drawing/2014/main" id="{FE08972D-130F-A349-A5BB-C46B4A8707AF}"/>
              </a:ext>
            </a:extLst>
          </p:cNvPr>
          <p:cNvCxnSpPr>
            <a:cxnSpLocks/>
          </p:cNvCxnSpPr>
          <p:nvPr/>
        </p:nvCxnSpPr>
        <p:spPr>
          <a:xfrm>
            <a:off x="1997605" y="1633810"/>
            <a:ext cx="4573476" cy="0"/>
          </a:xfrm>
          <a:prstGeom prst="line">
            <a:avLst/>
          </a:prstGeom>
          <a:noFill/>
          <a:ln w="28575" cap="flat" cmpd="sng" algn="ctr">
            <a:solidFill>
              <a:srgbClr val="005373"/>
            </a:solidFill>
            <a:prstDash val="sysDot"/>
            <a:headEnd type="oval" w="med" len="med"/>
            <a:tailEnd type="oval" w="med" len="med"/>
          </a:ln>
          <a:effectLst/>
        </p:spPr>
      </p:cxnSp>
      <p:sp>
        <p:nvSpPr>
          <p:cNvPr id="17" name="TextBox 16">
            <a:extLst>
              <a:ext uri="{FF2B5EF4-FFF2-40B4-BE49-F238E27FC236}">
                <a16:creationId xmlns:a16="http://schemas.microsoft.com/office/drawing/2014/main" id="{B601B48B-FFD9-9E46-B189-DCD472EC50FD}"/>
              </a:ext>
            </a:extLst>
          </p:cNvPr>
          <p:cNvSpPr txBox="1"/>
          <p:nvPr/>
        </p:nvSpPr>
        <p:spPr>
          <a:xfrm>
            <a:off x="2908123" y="1433755"/>
            <a:ext cx="2760934" cy="400110"/>
          </a:xfrm>
          <a:prstGeom prst="rect">
            <a:avLst/>
          </a:prstGeom>
          <a:gradFill>
            <a:gsLst>
              <a:gs pos="0">
                <a:srgbClr val="007DC5">
                  <a:lumMod val="85000"/>
                  <a:lumOff val="15000"/>
                </a:srgbClr>
              </a:gs>
              <a:gs pos="97000">
                <a:srgbClr val="007DC5"/>
              </a:gs>
            </a:gsLst>
            <a:path path="circle">
              <a:fillToRect l="50000" t="50000" r="50000" b="50000"/>
            </a:path>
          </a:gradFill>
        </p:spPr>
        <p:txBody>
          <a:bodyPr wrap="square" rtlCol="0">
            <a:spAutoFit/>
          </a:bodyPr>
          <a:lstStyle/>
          <a:p>
            <a:pPr algn="ctr" defTabSz="914400">
              <a:buClr>
                <a:srgbClr val="AFD2E1"/>
              </a:buClr>
              <a:defRPr/>
            </a:pPr>
            <a:r>
              <a:rPr lang="en-US" sz="2000" b="1" kern="0" dirty="0">
                <a:solidFill>
                  <a:prstClr val="white"/>
                </a:solidFill>
                <a:latin typeface="Tahoma"/>
                <a:cs typeface="Tahoma"/>
              </a:rPr>
              <a:t>Payment Options</a:t>
            </a:r>
            <a:endParaRPr lang="en-US" sz="1200" kern="0" dirty="0">
              <a:solidFill>
                <a:prstClr val="white"/>
              </a:solidFill>
              <a:latin typeface="Tahoma"/>
              <a:cs typeface="Tahoma"/>
            </a:endParaRPr>
          </a:p>
        </p:txBody>
      </p:sp>
      <p:sp>
        <p:nvSpPr>
          <p:cNvPr id="21" name="Rectangle 20">
            <a:extLst>
              <a:ext uri="{FF2B5EF4-FFF2-40B4-BE49-F238E27FC236}">
                <a16:creationId xmlns:a16="http://schemas.microsoft.com/office/drawing/2014/main" id="{1C7852A2-0FB1-E74A-9E4C-5D4F1638F3C7}"/>
              </a:ext>
            </a:extLst>
          </p:cNvPr>
          <p:cNvSpPr/>
          <p:nvPr/>
        </p:nvSpPr>
        <p:spPr>
          <a:xfrm>
            <a:off x="3214074" y="2362138"/>
            <a:ext cx="3047629" cy="369332"/>
          </a:xfrm>
          <a:prstGeom prst="rect">
            <a:avLst/>
          </a:prstGeom>
        </p:spPr>
        <p:txBody>
          <a:bodyPr wrap="none">
            <a:spAutoFit/>
          </a:bodyPr>
          <a:lstStyle/>
          <a:p>
            <a:pPr algn="ctr"/>
            <a:r>
              <a:rPr lang="en-US" b="1" dirty="0">
                <a:solidFill>
                  <a:schemeClr val="accent2"/>
                </a:solidFill>
                <a:latin typeface="Tahoma"/>
              </a:rPr>
              <a:t>Pay Upfront in the Office</a:t>
            </a:r>
          </a:p>
        </p:txBody>
      </p:sp>
      <p:sp>
        <p:nvSpPr>
          <p:cNvPr id="22" name="Rectangle 21">
            <a:extLst>
              <a:ext uri="{FF2B5EF4-FFF2-40B4-BE49-F238E27FC236}">
                <a16:creationId xmlns:a16="http://schemas.microsoft.com/office/drawing/2014/main" id="{A534FBE9-C10B-0642-86C9-75E97C51912E}"/>
              </a:ext>
            </a:extLst>
          </p:cNvPr>
          <p:cNvSpPr/>
          <p:nvPr/>
        </p:nvSpPr>
        <p:spPr>
          <a:xfrm>
            <a:off x="3214073" y="3533641"/>
            <a:ext cx="2648482" cy="369332"/>
          </a:xfrm>
          <a:prstGeom prst="rect">
            <a:avLst/>
          </a:prstGeom>
        </p:spPr>
        <p:txBody>
          <a:bodyPr wrap="none">
            <a:spAutoFit/>
          </a:bodyPr>
          <a:lstStyle/>
          <a:p>
            <a:pPr algn="ctr"/>
            <a:r>
              <a:rPr lang="en-US" b="1" dirty="0">
                <a:solidFill>
                  <a:schemeClr val="accent2"/>
                </a:solidFill>
                <a:latin typeface="Tahoma"/>
              </a:rPr>
              <a:t>Have Your Bill Mailed</a:t>
            </a:r>
          </a:p>
        </p:txBody>
      </p:sp>
      <p:sp>
        <p:nvSpPr>
          <p:cNvPr id="23" name="Rectangle 22">
            <a:extLst>
              <a:ext uri="{FF2B5EF4-FFF2-40B4-BE49-F238E27FC236}">
                <a16:creationId xmlns:a16="http://schemas.microsoft.com/office/drawing/2014/main" id="{48122AEB-6309-D34E-897D-67A5B4F519EE}"/>
              </a:ext>
            </a:extLst>
          </p:cNvPr>
          <p:cNvSpPr/>
          <p:nvPr/>
        </p:nvSpPr>
        <p:spPr>
          <a:xfrm>
            <a:off x="3214073" y="4800578"/>
            <a:ext cx="3357008" cy="369332"/>
          </a:xfrm>
          <a:prstGeom prst="rect">
            <a:avLst/>
          </a:prstGeom>
        </p:spPr>
        <p:txBody>
          <a:bodyPr wrap="none">
            <a:spAutoFit/>
          </a:bodyPr>
          <a:lstStyle/>
          <a:p>
            <a:pPr algn="ctr"/>
            <a:r>
              <a:rPr lang="en-US" b="1" dirty="0">
                <a:solidFill>
                  <a:schemeClr val="accent2"/>
                </a:solidFill>
                <a:latin typeface="Tahoma"/>
              </a:rPr>
              <a:t>You May Not Have a Choice</a:t>
            </a:r>
          </a:p>
        </p:txBody>
      </p:sp>
      <p:sp>
        <p:nvSpPr>
          <p:cNvPr id="24" name="Rectangle 23">
            <a:extLst>
              <a:ext uri="{FF2B5EF4-FFF2-40B4-BE49-F238E27FC236}">
                <a16:creationId xmlns:a16="http://schemas.microsoft.com/office/drawing/2014/main" id="{301F26F9-B315-CF42-B3EE-43FF9C814EA3}"/>
              </a:ext>
            </a:extLst>
          </p:cNvPr>
          <p:cNvSpPr/>
          <p:nvPr/>
        </p:nvSpPr>
        <p:spPr>
          <a:xfrm>
            <a:off x="6947464" y="1229239"/>
            <a:ext cx="3131959" cy="400110"/>
          </a:xfrm>
          <a:prstGeom prst="rect">
            <a:avLst/>
          </a:prstGeom>
          <a:solidFill>
            <a:schemeClr val="accent3"/>
          </a:solidFill>
          <a:ln w="9525" cap="flat" cmpd="sng" algn="ctr">
            <a:noFill/>
            <a:prstDash val="solid"/>
          </a:ln>
          <a:effectLst/>
        </p:spPr>
        <p:txBody>
          <a:bodyPr rtlCol="0" anchor="ctr"/>
          <a:lstStyle/>
          <a:p>
            <a:pPr algn="ctr" defTabSz="914400">
              <a:defRPr/>
            </a:pPr>
            <a:r>
              <a:rPr lang="en-US" b="1" kern="0" dirty="0">
                <a:solidFill>
                  <a:schemeClr val="bg1"/>
                </a:solidFill>
                <a:latin typeface="Tahoma"/>
              </a:rPr>
              <a:t>HDHP Tips</a:t>
            </a:r>
          </a:p>
        </p:txBody>
      </p:sp>
      <p:sp>
        <p:nvSpPr>
          <p:cNvPr id="25" name="Rectangle 24">
            <a:extLst>
              <a:ext uri="{FF2B5EF4-FFF2-40B4-BE49-F238E27FC236}">
                <a16:creationId xmlns:a16="http://schemas.microsoft.com/office/drawing/2014/main" id="{BF1B0C64-DE89-AE4A-82F9-E898E8173645}"/>
              </a:ext>
            </a:extLst>
          </p:cNvPr>
          <p:cNvSpPr/>
          <p:nvPr/>
        </p:nvSpPr>
        <p:spPr>
          <a:xfrm>
            <a:off x="6947464" y="1629348"/>
            <a:ext cx="3131959" cy="3627078"/>
          </a:xfrm>
          <a:prstGeom prst="rect">
            <a:avLst/>
          </a:prstGeom>
          <a:solidFill>
            <a:schemeClr val="accent3">
              <a:lumMod val="20000"/>
              <a:lumOff val="80000"/>
              <a:alpha val="51000"/>
            </a:schemeClr>
          </a:solidFill>
          <a:ln w="9525" cap="flat" cmpd="sng" algn="ctr">
            <a:noFill/>
            <a:prstDash val="solid"/>
          </a:ln>
          <a:effectLst/>
        </p:spPr>
        <p:txBody>
          <a:bodyPr rtlCol="0" anchor="ctr"/>
          <a:lstStyle/>
          <a:p>
            <a:pPr marL="194310" indent="-102870" defTabSz="914400">
              <a:buClr>
                <a:srgbClr val="007DC5"/>
              </a:buClr>
              <a:buFont typeface="Arial" panose="020B0604020202020204" pitchFamily="34" charset="0"/>
              <a:buChar char="•"/>
              <a:defRPr/>
            </a:pPr>
            <a:r>
              <a:rPr lang="en-US" sz="1400" b="1" kern="0" dirty="0">
                <a:solidFill>
                  <a:schemeClr val="accent2"/>
                </a:solidFill>
                <a:latin typeface="Tahoma"/>
              </a:rPr>
              <a:t>Tell</a:t>
            </a:r>
            <a:r>
              <a:rPr lang="en-US" sz="1400" kern="0" dirty="0">
                <a:solidFill>
                  <a:srgbClr val="005373"/>
                </a:solidFill>
                <a:latin typeface="Tahoma"/>
              </a:rPr>
              <a:t> your doctor’s office staff you have a HDHP insurance plan</a:t>
            </a:r>
          </a:p>
          <a:p>
            <a:pPr marL="194310" indent="-102870" defTabSz="914400">
              <a:buClr>
                <a:srgbClr val="007DC5"/>
              </a:buClr>
              <a:buFont typeface="Arial" panose="020B0604020202020204" pitchFamily="34" charset="0"/>
              <a:buChar char="•"/>
              <a:defRPr/>
            </a:pPr>
            <a:endParaRPr lang="en-US" sz="1400" kern="0" dirty="0">
              <a:solidFill>
                <a:srgbClr val="005373"/>
              </a:solidFill>
              <a:latin typeface="Tahoma"/>
            </a:endParaRPr>
          </a:p>
          <a:p>
            <a:pPr marL="194310" indent="-102870" defTabSz="914400">
              <a:buClr>
                <a:srgbClr val="007DC5"/>
              </a:buClr>
              <a:buFont typeface="Arial" panose="020B0604020202020204" pitchFamily="34" charset="0"/>
              <a:buChar char="•"/>
              <a:defRPr/>
            </a:pPr>
            <a:r>
              <a:rPr lang="en-US" sz="1400" kern="0" dirty="0">
                <a:solidFill>
                  <a:srgbClr val="005373"/>
                </a:solidFill>
                <a:latin typeface="Tahoma"/>
              </a:rPr>
              <a:t>When you make an appointment, ask for an </a:t>
            </a:r>
            <a:r>
              <a:rPr lang="en-US" sz="1400" b="1" kern="0" dirty="0">
                <a:solidFill>
                  <a:schemeClr val="accent2"/>
                </a:solidFill>
                <a:latin typeface="Tahoma"/>
              </a:rPr>
              <a:t>estimated</a:t>
            </a:r>
            <a:r>
              <a:rPr lang="en-US" sz="1400" kern="0" dirty="0">
                <a:solidFill>
                  <a:srgbClr val="005373"/>
                </a:solidFill>
                <a:latin typeface="Tahoma"/>
              </a:rPr>
              <a:t> cost</a:t>
            </a:r>
          </a:p>
          <a:p>
            <a:pPr marL="194310" indent="-102870" defTabSz="914400">
              <a:buClr>
                <a:srgbClr val="007DC5"/>
              </a:buClr>
              <a:buFont typeface="Arial" panose="020B0604020202020204" pitchFamily="34" charset="0"/>
              <a:buChar char="•"/>
              <a:defRPr/>
            </a:pPr>
            <a:endParaRPr lang="en-US" sz="1400" kern="0" dirty="0">
              <a:solidFill>
                <a:srgbClr val="005373"/>
              </a:solidFill>
              <a:latin typeface="Tahoma"/>
            </a:endParaRPr>
          </a:p>
          <a:p>
            <a:pPr marL="194310" indent="-102870" defTabSz="914400">
              <a:buClr>
                <a:srgbClr val="007DC5"/>
              </a:buClr>
              <a:buFont typeface="Arial" panose="020B0604020202020204" pitchFamily="34" charset="0"/>
              <a:buChar char="•"/>
              <a:defRPr/>
            </a:pPr>
            <a:r>
              <a:rPr lang="en-US" sz="1400" kern="0" dirty="0">
                <a:solidFill>
                  <a:srgbClr val="005373"/>
                </a:solidFill>
                <a:latin typeface="Tahoma"/>
              </a:rPr>
              <a:t>Use the </a:t>
            </a:r>
            <a:r>
              <a:rPr lang="en-US" sz="1400" b="1" kern="0" dirty="0">
                <a:solidFill>
                  <a:schemeClr val="accent2"/>
                </a:solidFill>
                <a:latin typeface="Tahoma"/>
              </a:rPr>
              <a:t>cost estimator tool</a:t>
            </a:r>
            <a:r>
              <a:rPr lang="en-US" sz="1400" kern="0" dirty="0">
                <a:solidFill>
                  <a:srgbClr val="005373"/>
                </a:solidFill>
                <a:latin typeface="Tahoma"/>
              </a:rPr>
              <a:t>, available with your online account</a:t>
            </a:r>
          </a:p>
          <a:p>
            <a:pPr marL="194310" indent="-102870" defTabSz="914400">
              <a:buClr>
                <a:srgbClr val="007DC5"/>
              </a:buClr>
              <a:buFont typeface="Arial" panose="020B0604020202020204" pitchFamily="34" charset="0"/>
              <a:buChar char="•"/>
              <a:defRPr/>
            </a:pPr>
            <a:endParaRPr lang="en-US" sz="1400" kern="0" dirty="0">
              <a:solidFill>
                <a:srgbClr val="005373"/>
              </a:solidFill>
              <a:latin typeface="Tahoma"/>
            </a:endParaRPr>
          </a:p>
          <a:p>
            <a:pPr marL="194310" indent="-102870" defTabSz="914400">
              <a:buClr>
                <a:srgbClr val="007DC5"/>
              </a:buClr>
              <a:buFont typeface="Arial" panose="020B0604020202020204" pitchFamily="34" charset="0"/>
              <a:buChar char="•"/>
              <a:defRPr/>
            </a:pPr>
            <a:r>
              <a:rPr lang="en-US" sz="1400" kern="0" dirty="0">
                <a:solidFill>
                  <a:srgbClr val="005373"/>
                </a:solidFill>
                <a:latin typeface="Tahoma"/>
              </a:rPr>
              <a:t>Keep </a:t>
            </a:r>
            <a:r>
              <a:rPr lang="en-US" sz="1400" b="1" kern="0" dirty="0">
                <a:solidFill>
                  <a:schemeClr val="accent2"/>
                </a:solidFill>
                <a:latin typeface="Tahoma"/>
              </a:rPr>
              <a:t>track</a:t>
            </a:r>
            <a:r>
              <a:rPr lang="en-US" sz="1400" kern="0" dirty="0">
                <a:solidFill>
                  <a:srgbClr val="005373"/>
                </a:solidFill>
                <a:latin typeface="Tahoma"/>
              </a:rPr>
              <a:t> of your appointments and estimated costs, especially if you’re being billed later</a:t>
            </a:r>
          </a:p>
        </p:txBody>
      </p:sp>
      <p:sp>
        <p:nvSpPr>
          <p:cNvPr id="26" name="Rectangle 25">
            <a:extLst>
              <a:ext uri="{FF2B5EF4-FFF2-40B4-BE49-F238E27FC236}">
                <a16:creationId xmlns:a16="http://schemas.microsoft.com/office/drawing/2014/main" id="{8DAB8953-17F8-254B-9AAA-7A4F0B13AB93}"/>
              </a:ext>
            </a:extLst>
          </p:cNvPr>
          <p:cNvSpPr/>
          <p:nvPr/>
        </p:nvSpPr>
        <p:spPr>
          <a:xfrm>
            <a:off x="6947464" y="5344890"/>
            <a:ext cx="3131959" cy="511759"/>
          </a:xfrm>
          <a:prstGeom prst="rect">
            <a:avLst/>
          </a:prstGeom>
          <a:solidFill>
            <a:schemeClr val="accent1"/>
          </a:solidFill>
          <a:ln w="9525" cap="flat" cmpd="sng" algn="ctr">
            <a:noFill/>
            <a:prstDash val="solid"/>
          </a:ln>
          <a:effectLst/>
        </p:spPr>
        <p:txBody>
          <a:bodyPr rtlCol="0" anchor="ctr"/>
          <a:lstStyle/>
          <a:p>
            <a:pPr defTabSz="914400">
              <a:defRPr/>
            </a:pPr>
            <a:r>
              <a:rPr lang="en-US" sz="1400" b="1" kern="0" dirty="0">
                <a:solidFill>
                  <a:prstClr val="white"/>
                </a:solidFill>
                <a:latin typeface="Tahoma"/>
              </a:rPr>
              <a:t>Tip: </a:t>
            </a:r>
            <a:r>
              <a:rPr lang="en-US" sz="1100" kern="0" dirty="0">
                <a:solidFill>
                  <a:prstClr val="white"/>
                </a:solidFill>
                <a:latin typeface="Tahoma"/>
              </a:rPr>
              <a:t>Providers may offer payment plans to help patients afford upfront costs.</a:t>
            </a:r>
            <a:endParaRPr lang="en-US" sz="1100" b="1" kern="0" dirty="0">
              <a:solidFill>
                <a:prstClr val="white"/>
              </a:solidFill>
              <a:latin typeface="Tahoma"/>
            </a:endParaRPr>
          </a:p>
        </p:txBody>
      </p:sp>
      <p:pic>
        <p:nvPicPr>
          <p:cNvPr id="28" name="Picture 27">
            <a:extLst>
              <a:ext uri="{FF2B5EF4-FFF2-40B4-BE49-F238E27FC236}">
                <a16:creationId xmlns:a16="http://schemas.microsoft.com/office/drawing/2014/main" id="{0D1B3663-FE38-FF41-B43C-3472DD4DCCD3}"/>
              </a:ext>
            </a:extLst>
          </p:cNvPr>
          <p:cNvPicPr>
            <a:picLocks noChangeAspect="1"/>
          </p:cNvPicPr>
          <p:nvPr/>
        </p:nvPicPr>
        <p:blipFill>
          <a:blip r:embed="rId3"/>
          <a:stretch>
            <a:fillRect/>
          </a:stretch>
        </p:blipFill>
        <p:spPr>
          <a:xfrm>
            <a:off x="2110551" y="2019980"/>
            <a:ext cx="926858" cy="914400"/>
          </a:xfrm>
          <a:prstGeom prst="rect">
            <a:avLst/>
          </a:prstGeom>
        </p:spPr>
      </p:pic>
      <p:pic>
        <p:nvPicPr>
          <p:cNvPr id="30" name="Picture 29">
            <a:extLst>
              <a:ext uri="{FF2B5EF4-FFF2-40B4-BE49-F238E27FC236}">
                <a16:creationId xmlns:a16="http://schemas.microsoft.com/office/drawing/2014/main" id="{DAAAC174-E70B-1341-9745-27854F91CDB7}"/>
              </a:ext>
            </a:extLst>
          </p:cNvPr>
          <p:cNvPicPr>
            <a:picLocks noChangeAspect="1"/>
          </p:cNvPicPr>
          <p:nvPr/>
        </p:nvPicPr>
        <p:blipFill>
          <a:blip r:embed="rId4"/>
          <a:stretch>
            <a:fillRect/>
          </a:stretch>
        </p:blipFill>
        <p:spPr>
          <a:xfrm>
            <a:off x="2110551" y="3261107"/>
            <a:ext cx="924312" cy="914400"/>
          </a:xfrm>
          <a:prstGeom prst="rect">
            <a:avLst/>
          </a:prstGeom>
        </p:spPr>
      </p:pic>
      <p:pic>
        <p:nvPicPr>
          <p:cNvPr id="32" name="Picture 31">
            <a:extLst>
              <a:ext uri="{FF2B5EF4-FFF2-40B4-BE49-F238E27FC236}">
                <a16:creationId xmlns:a16="http://schemas.microsoft.com/office/drawing/2014/main" id="{D61BBE6B-73F0-F048-9BA7-2374F7171DE0}"/>
              </a:ext>
            </a:extLst>
          </p:cNvPr>
          <p:cNvPicPr>
            <a:picLocks noChangeAspect="1"/>
          </p:cNvPicPr>
          <p:nvPr/>
        </p:nvPicPr>
        <p:blipFill>
          <a:blip r:embed="rId5"/>
          <a:stretch>
            <a:fillRect/>
          </a:stretch>
        </p:blipFill>
        <p:spPr>
          <a:xfrm>
            <a:off x="2110552" y="4528044"/>
            <a:ext cx="931889" cy="914400"/>
          </a:xfrm>
          <a:prstGeom prst="rect">
            <a:avLst/>
          </a:prstGeom>
        </p:spPr>
      </p:pic>
    </p:spTree>
    <p:extLst>
      <p:ext uri="{BB962C8B-B14F-4D97-AF65-F5344CB8AC3E}">
        <p14:creationId xmlns:p14="http://schemas.microsoft.com/office/powerpoint/2010/main" val="3598730399"/>
      </p:ext>
    </p:extLst>
  </p:cSld>
  <p:clrMapOvr>
    <a:masterClrMapping/>
  </p:clrMapOvr>
  <mc:AlternateContent xmlns:mc="http://schemas.openxmlformats.org/markup-compatibility/2006" xmlns:p14="http://schemas.microsoft.com/office/powerpoint/2010/main">
    <mc:Choice Requires="p14">
      <p:transition spd="slow" p14:dur="2000" advTm="46418"/>
    </mc:Choice>
    <mc:Fallback xmlns="">
      <p:transition spd="slow" advTm="46418"/>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93956-F6A0-D142-91CC-628661A724B6}"/>
              </a:ext>
            </a:extLst>
          </p:cNvPr>
          <p:cNvSpPr>
            <a:spLocks noGrp="1"/>
          </p:cNvSpPr>
          <p:nvPr>
            <p:ph type="title"/>
          </p:nvPr>
        </p:nvSpPr>
        <p:spPr/>
        <p:txBody>
          <a:bodyPr/>
          <a:lstStyle/>
          <a:p>
            <a:r>
              <a:rPr lang="en-US" dirty="0"/>
              <a:t>Helpful Ways to </a:t>
            </a:r>
            <a:r>
              <a:rPr lang="en-US" b="1" dirty="0">
                <a:solidFill>
                  <a:schemeClr val="bg2"/>
                </a:solidFill>
              </a:rPr>
              <a:t>Save</a:t>
            </a:r>
            <a:r>
              <a:rPr lang="en-US" dirty="0"/>
              <a:t> Money</a:t>
            </a:r>
          </a:p>
        </p:txBody>
      </p:sp>
      <p:sp>
        <p:nvSpPr>
          <p:cNvPr id="4" name="Slide Number Placeholder 3">
            <a:extLst>
              <a:ext uri="{FF2B5EF4-FFF2-40B4-BE49-F238E27FC236}">
                <a16:creationId xmlns:a16="http://schemas.microsoft.com/office/drawing/2014/main" id="{A4BFDEAE-91A8-5343-ACC8-8329E77B9EB4}"/>
              </a:ext>
            </a:extLst>
          </p:cNvPr>
          <p:cNvSpPr>
            <a:spLocks noGrp="1"/>
          </p:cNvSpPr>
          <p:nvPr>
            <p:ph type="sldNum" sz="quarter" idx="4"/>
          </p:nvPr>
        </p:nvSpPr>
        <p:spPr/>
        <p:txBody>
          <a:bodyPr/>
          <a:lstStyle/>
          <a:p>
            <a:fld id="{394606BD-0334-E646-A4C0-36CF658FFFDB}" type="slidenum">
              <a:rPr lang="en-US" smtClean="0"/>
              <a:pPr/>
              <a:t>28</a:t>
            </a:fld>
            <a:endParaRPr lang="en-US" dirty="0"/>
          </a:p>
        </p:txBody>
      </p:sp>
      <p:sp>
        <p:nvSpPr>
          <p:cNvPr id="13" name="Rectangle 12">
            <a:extLst>
              <a:ext uri="{FF2B5EF4-FFF2-40B4-BE49-F238E27FC236}">
                <a16:creationId xmlns:a16="http://schemas.microsoft.com/office/drawing/2014/main" id="{7754C219-9D6A-484B-971B-D00D18CA5FA1}"/>
              </a:ext>
            </a:extLst>
          </p:cNvPr>
          <p:cNvSpPr/>
          <p:nvPr/>
        </p:nvSpPr>
        <p:spPr>
          <a:xfrm>
            <a:off x="1935342" y="1246443"/>
            <a:ext cx="2443111" cy="4113699"/>
          </a:xfrm>
          <a:prstGeom prst="rect">
            <a:avLst/>
          </a:prstGeom>
          <a:solidFill>
            <a:schemeClr val="accent3">
              <a:lumMod val="20000"/>
              <a:lumOff val="80000"/>
            </a:schemeClr>
          </a:solidFill>
          <a:ln w="9525" cap="flat" cmpd="sng" algn="ctr">
            <a:noFill/>
            <a:prstDash val="solid"/>
          </a:ln>
          <a:effectLst/>
        </p:spPr>
        <p:txBody>
          <a:bodyPr rtlCol="0" anchor="ctr"/>
          <a:lstStyle/>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a:r>
              <a:rPr lang="en-US" sz="1600" dirty="0">
                <a:latin typeface="Tahoma"/>
              </a:rPr>
              <a:t>Use </a:t>
            </a:r>
            <a:r>
              <a:rPr lang="en-US" sz="1600" b="1" dirty="0">
                <a:solidFill>
                  <a:schemeClr val="accent2"/>
                </a:solidFill>
                <a:latin typeface="Tahoma"/>
              </a:rPr>
              <a:t>Telemedicine</a:t>
            </a:r>
            <a:r>
              <a:rPr lang="en-US" sz="1600" dirty="0">
                <a:latin typeface="Tahoma"/>
              </a:rPr>
              <a:t> via MDLIVE® for </a:t>
            </a:r>
            <a:br>
              <a:rPr lang="en-US" sz="1600" dirty="0">
                <a:latin typeface="Tahoma"/>
              </a:rPr>
            </a:br>
            <a:r>
              <a:rPr lang="en-US" sz="1600" dirty="0">
                <a:latin typeface="Tahoma"/>
              </a:rPr>
              <a:t>Non-Urgent Medical Care</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24/7 availability</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No more than $40/visit</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When you can’t reach your primary doctor</a:t>
            </a:r>
          </a:p>
        </p:txBody>
      </p:sp>
      <p:sp>
        <p:nvSpPr>
          <p:cNvPr id="15" name="Rectangle 14">
            <a:extLst>
              <a:ext uri="{FF2B5EF4-FFF2-40B4-BE49-F238E27FC236}">
                <a16:creationId xmlns:a16="http://schemas.microsoft.com/office/drawing/2014/main" id="{7887088B-0488-544E-8EA2-C069DB2FFC86}"/>
              </a:ext>
            </a:extLst>
          </p:cNvPr>
          <p:cNvSpPr/>
          <p:nvPr/>
        </p:nvSpPr>
        <p:spPr>
          <a:xfrm>
            <a:off x="4793292" y="1246443"/>
            <a:ext cx="2443111" cy="4113699"/>
          </a:xfrm>
          <a:prstGeom prst="rect">
            <a:avLst/>
          </a:prstGeom>
          <a:solidFill>
            <a:schemeClr val="accent3">
              <a:lumMod val="20000"/>
              <a:lumOff val="80000"/>
            </a:schemeClr>
          </a:solidFill>
          <a:ln w="9525" cap="flat" cmpd="sng" algn="ctr">
            <a:noFill/>
            <a:prstDash val="solid"/>
          </a:ln>
          <a:effectLst/>
        </p:spPr>
        <p:txBody>
          <a:bodyPr rtlCol="0" anchor="ctr"/>
          <a:lstStyle/>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r>
              <a:rPr lang="en-US" sz="1600" kern="0" dirty="0">
                <a:latin typeface="Tahoma"/>
              </a:rPr>
              <a:t>Take Advantage                  of </a:t>
            </a:r>
            <a:r>
              <a:rPr lang="en-US" sz="1600" b="1" kern="0" dirty="0">
                <a:solidFill>
                  <a:schemeClr val="accent2"/>
                </a:solidFill>
                <a:latin typeface="Tahoma"/>
              </a:rPr>
              <a:t>Perks4U</a:t>
            </a:r>
            <a:r>
              <a:rPr lang="en-US" sz="1600" kern="0" baseline="30000" dirty="0">
                <a:solidFill>
                  <a:schemeClr val="accent2"/>
                </a:solidFill>
                <a:latin typeface="Tahoma"/>
              </a:rPr>
              <a:t>®</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Discounts on fitness gear and wellness programs</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Up to 50% discounts for vision and dental</a:t>
            </a:r>
          </a:p>
        </p:txBody>
      </p:sp>
      <p:sp>
        <p:nvSpPr>
          <p:cNvPr id="16" name="Rectangle 15">
            <a:extLst>
              <a:ext uri="{FF2B5EF4-FFF2-40B4-BE49-F238E27FC236}">
                <a16:creationId xmlns:a16="http://schemas.microsoft.com/office/drawing/2014/main" id="{94040463-73EF-5F47-A8F0-2C7AC74654BB}"/>
              </a:ext>
            </a:extLst>
          </p:cNvPr>
          <p:cNvSpPr/>
          <p:nvPr/>
        </p:nvSpPr>
        <p:spPr>
          <a:xfrm>
            <a:off x="7651241" y="1246443"/>
            <a:ext cx="2443111" cy="4113699"/>
          </a:xfrm>
          <a:prstGeom prst="rect">
            <a:avLst/>
          </a:prstGeom>
          <a:solidFill>
            <a:schemeClr val="accent3">
              <a:lumMod val="20000"/>
              <a:lumOff val="80000"/>
            </a:schemeClr>
          </a:solidFill>
          <a:ln w="9525" cap="flat" cmpd="sng" algn="ctr">
            <a:noFill/>
            <a:prstDash val="solid"/>
          </a:ln>
          <a:effectLst/>
        </p:spPr>
        <p:txBody>
          <a:bodyPr rtlCol="0" anchor="ctr"/>
          <a:lstStyle/>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endParaRPr lang="en-US" sz="1600" kern="0" dirty="0">
              <a:latin typeface="Tahoma"/>
            </a:endParaRPr>
          </a:p>
          <a:p>
            <a:pPr algn="ctr" defTabSz="914400">
              <a:defRPr/>
            </a:pPr>
            <a:r>
              <a:rPr lang="en-US" sz="1600" kern="0" dirty="0">
                <a:latin typeface="Tahoma"/>
              </a:rPr>
              <a:t>Find Savings on </a:t>
            </a:r>
            <a:r>
              <a:rPr lang="en-US" sz="1600" b="1" kern="0" dirty="0">
                <a:solidFill>
                  <a:schemeClr val="accent2"/>
                </a:solidFill>
                <a:latin typeface="Tahoma"/>
              </a:rPr>
              <a:t>Prescriptions</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Use generics when possible</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Mail order for maintenance meds saves time and money</a:t>
            </a:r>
          </a:p>
          <a:p>
            <a:pPr marL="377190" indent="-102870" defTabSz="914400">
              <a:spcBef>
                <a:spcPts val="600"/>
              </a:spcBef>
              <a:buClr>
                <a:srgbClr val="007DC5"/>
              </a:buClr>
              <a:buFont typeface="Arial" panose="020B0604020202020204" pitchFamily="34" charset="0"/>
              <a:buChar char="•"/>
              <a:defRPr/>
            </a:pPr>
            <a:r>
              <a:rPr lang="en-US" sz="1400" kern="0" dirty="0">
                <a:latin typeface="Tahoma"/>
              </a:rPr>
              <a:t>Check for prescription coupons</a:t>
            </a:r>
          </a:p>
        </p:txBody>
      </p:sp>
      <p:cxnSp>
        <p:nvCxnSpPr>
          <p:cNvPr id="17" name="Straight Connector 16">
            <a:extLst>
              <a:ext uri="{FF2B5EF4-FFF2-40B4-BE49-F238E27FC236}">
                <a16:creationId xmlns:a16="http://schemas.microsoft.com/office/drawing/2014/main" id="{304E8D48-8BA9-E446-A841-BCF3082311A8}"/>
              </a:ext>
            </a:extLst>
          </p:cNvPr>
          <p:cNvCxnSpPr>
            <a:cxnSpLocks/>
          </p:cNvCxnSpPr>
          <p:nvPr/>
        </p:nvCxnSpPr>
        <p:spPr>
          <a:xfrm>
            <a:off x="1997605" y="5760250"/>
            <a:ext cx="8096746" cy="0"/>
          </a:xfrm>
          <a:prstGeom prst="line">
            <a:avLst/>
          </a:prstGeom>
          <a:noFill/>
          <a:ln w="28575" cap="flat" cmpd="sng" algn="ctr">
            <a:solidFill>
              <a:srgbClr val="005373"/>
            </a:solidFill>
            <a:prstDash val="sysDot"/>
            <a:headEnd type="oval" w="med" len="med"/>
            <a:tailEnd type="oval" w="med" len="med"/>
          </a:ln>
          <a:effectLst/>
        </p:spPr>
      </p:cxnSp>
      <p:sp>
        <p:nvSpPr>
          <p:cNvPr id="19" name="TextBox 18">
            <a:extLst>
              <a:ext uri="{FF2B5EF4-FFF2-40B4-BE49-F238E27FC236}">
                <a16:creationId xmlns:a16="http://schemas.microsoft.com/office/drawing/2014/main" id="{DCCDDE37-3EA4-C74A-A1F6-CE272F743547}"/>
              </a:ext>
            </a:extLst>
          </p:cNvPr>
          <p:cNvSpPr txBox="1"/>
          <p:nvPr/>
        </p:nvSpPr>
        <p:spPr>
          <a:xfrm>
            <a:off x="4634379" y="5560195"/>
            <a:ext cx="2760934" cy="400110"/>
          </a:xfrm>
          <a:prstGeom prst="rect">
            <a:avLst/>
          </a:prstGeom>
          <a:gradFill>
            <a:gsLst>
              <a:gs pos="0">
                <a:srgbClr val="007DC5">
                  <a:lumMod val="85000"/>
                  <a:lumOff val="15000"/>
                </a:srgbClr>
              </a:gs>
              <a:gs pos="97000">
                <a:srgbClr val="007DC5"/>
              </a:gs>
            </a:gsLst>
            <a:path path="circle">
              <a:fillToRect l="50000" t="50000" r="50000" b="50000"/>
            </a:path>
          </a:gradFill>
        </p:spPr>
        <p:txBody>
          <a:bodyPr wrap="square" rtlCol="0">
            <a:spAutoFit/>
          </a:bodyPr>
          <a:lstStyle/>
          <a:p>
            <a:pPr algn="ctr" defTabSz="914400">
              <a:buClr>
                <a:srgbClr val="AFD2E1"/>
              </a:buClr>
              <a:defRPr/>
            </a:pPr>
            <a:r>
              <a:rPr lang="en-US" sz="2000" b="1" kern="0" dirty="0">
                <a:solidFill>
                  <a:prstClr val="white"/>
                </a:solidFill>
                <a:latin typeface="Tahoma"/>
                <a:cs typeface="Tahoma"/>
              </a:rPr>
              <a:t>Saving Tips</a:t>
            </a:r>
            <a:endParaRPr lang="en-US" sz="1200" kern="0" dirty="0">
              <a:solidFill>
                <a:prstClr val="white"/>
              </a:solidFill>
              <a:latin typeface="Tahoma"/>
              <a:cs typeface="Tahoma"/>
            </a:endParaRPr>
          </a:p>
        </p:txBody>
      </p:sp>
      <p:pic>
        <p:nvPicPr>
          <p:cNvPr id="24" name="Picture 23">
            <a:extLst>
              <a:ext uri="{FF2B5EF4-FFF2-40B4-BE49-F238E27FC236}">
                <a16:creationId xmlns:a16="http://schemas.microsoft.com/office/drawing/2014/main" id="{15965E5A-0970-B54F-8050-6FA25D7A4B95}"/>
              </a:ext>
            </a:extLst>
          </p:cNvPr>
          <p:cNvPicPr>
            <a:picLocks noChangeAspect="1"/>
          </p:cNvPicPr>
          <p:nvPr/>
        </p:nvPicPr>
        <p:blipFill>
          <a:blip r:embed="rId3"/>
          <a:stretch>
            <a:fillRect/>
          </a:stretch>
        </p:blipFill>
        <p:spPr>
          <a:xfrm>
            <a:off x="5317834" y="1412195"/>
            <a:ext cx="1394024" cy="1371600"/>
          </a:xfrm>
          <a:prstGeom prst="rect">
            <a:avLst/>
          </a:prstGeom>
        </p:spPr>
      </p:pic>
      <p:pic>
        <p:nvPicPr>
          <p:cNvPr id="26" name="Picture 25">
            <a:extLst>
              <a:ext uri="{FF2B5EF4-FFF2-40B4-BE49-F238E27FC236}">
                <a16:creationId xmlns:a16="http://schemas.microsoft.com/office/drawing/2014/main" id="{BE84A429-0BA2-6E46-AF47-ABB46C2FE672}"/>
              </a:ext>
            </a:extLst>
          </p:cNvPr>
          <p:cNvPicPr>
            <a:picLocks noChangeAspect="1"/>
          </p:cNvPicPr>
          <p:nvPr/>
        </p:nvPicPr>
        <p:blipFill>
          <a:blip r:embed="rId4"/>
          <a:stretch>
            <a:fillRect/>
          </a:stretch>
        </p:blipFill>
        <p:spPr>
          <a:xfrm>
            <a:off x="7999004" y="1412195"/>
            <a:ext cx="1386468" cy="1371600"/>
          </a:xfrm>
          <a:prstGeom prst="rect">
            <a:avLst/>
          </a:prstGeom>
        </p:spPr>
      </p:pic>
      <p:pic>
        <p:nvPicPr>
          <p:cNvPr id="28" name="Picture 27">
            <a:extLst>
              <a:ext uri="{FF2B5EF4-FFF2-40B4-BE49-F238E27FC236}">
                <a16:creationId xmlns:a16="http://schemas.microsoft.com/office/drawing/2014/main" id="{C0855EDA-A932-584F-B55C-85C79F65165F}"/>
              </a:ext>
            </a:extLst>
          </p:cNvPr>
          <p:cNvPicPr>
            <a:picLocks noChangeAspect="1"/>
          </p:cNvPicPr>
          <p:nvPr/>
        </p:nvPicPr>
        <p:blipFill>
          <a:blip r:embed="rId5"/>
          <a:stretch>
            <a:fillRect/>
          </a:stretch>
        </p:blipFill>
        <p:spPr>
          <a:xfrm>
            <a:off x="2463642" y="1412195"/>
            <a:ext cx="1386509" cy="1371600"/>
          </a:xfrm>
          <a:prstGeom prst="rect">
            <a:avLst/>
          </a:prstGeom>
        </p:spPr>
      </p:pic>
    </p:spTree>
    <p:extLst>
      <p:ext uri="{BB962C8B-B14F-4D97-AF65-F5344CB8AC3E}">
        <p14:creationId xmlns:p14="http://schemas.microsoft.com/office/powerpoint/2010/main" val="375540722"/>
      </p:ext>
    </p:extLst>
  </p:cSld>
  <p:clrMapOvr>
    <a:masterClrMapping/>
  </p:clrMapOvr>
  <mc:AlternateContent xmlns:mc="http://schemas.openxmlformats.org/markup-compatibility/2006" xmlns:p14="http://schemas.microsoft.com/office/powerpoint/2010/main">
    <mc:Choice Requires="p14">
      <p:transition spd="slow" p14:dur="2000" advTm="55396"/>
    </mc:Choice>
    <mc:Fallback xmlns="">
      <p:transition spd="slow" advTm="5539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0" y="1"/>
            <a:ext cx="12191999" cy="6008598"/>
          </a:xfrm>
          <a:solidFill>
            <a:schemeClr val="accent1"/>
          </a:solidFill>
        </p:spPr>
        <p:txBody>
          <a:bodyPr anchor="ctr">
            <a:normAutofit/>
          </a:bodyPr>
          <a:lstStyle/>
          <a:p>
            <a:pPr marL="0" indent="0" algn="ctr">
              <a:buNone/>
            </a:pPr>
            <a:r>
              <a:rPr lang="en-US" sz="4400" b="1" dirty="0">
                <a:solidFill>
                  <a:schemeClr val="bg2">
                    <a:lumMod val="50000"/>
                  </a:schemeClr>
                </a:solidFill>
              </a:rPr>
              <a:t>STOP AND CUSTOMIZE</a:t>
            </a:r>
          </a:p>
          <a:p>
            <a:pPr marL="234950" indent="0">
              <a:buNone/>
            </a:pPr>
            <a:endParaRPr lang="en-US" sz="3200" b="1" dirty="0">
              <a:solidFill>
                <a:schemeClr val="bg2">
                  <a:lumMod val="60000"/>
                  <a:lumOff val="40000"/>
                </a:schemeClr>
              </a:solidFill>
            </a:endParaRPr>
          </a:p>
          <a:p>
            <a:pPr marL="457200" indent="0" algn="ctr">
              <a:buNone/>
            </a:pPr>
            <a:r>
              <a:rPr lang="en-US" sz="3200" b="1" dirty="0">
                <a:solidFill>
                  <a:schemeClr val="bg1"/>
                </a:solidFill>
              </a:rPr>
              <a:t>Keep the following slide only if you offer an HDHP + another type of plan. </a:t>
            </a:r>
            <a:endParaRPr lang="en-US" sz="28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4"/>
          </p:nvPr>
        </p:nvSpPr>
        <p:spPr/>
        <p:txBody>
          <a:bodyPr/>
          <a:lstStyle/>
          <a:p>
            <a:fld id="{394606BD-0334-E646-A4C0-36CF658FFFDB}" type="slidenum">
              <a:rPr lang="en-US" smtClean="0"/>
              <a:pPr/>
              <a:t>29</a:t>
            </a:fld>
            <a:endParaRPr lang="en-US" sz="1100" dirty="0"/>
          </a:p>
        </p:txBody>
      </p:sp>
    </p:spTree>
    <p:extLst>
      <p:ext uri="{BB962C8B-B14F-4D97-AF65-F5344CB8AC3E}">
        <p14:creationId xmlns:p14="http://schemas.microsoft.com/office/powerpoint/2010/main" val="2364701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372C5-2CD8-5746-A9B5-0361F8E3B41B}"/>
              </a:ext>
            </a:extLst>
          </p:cNvPr>
          <p:cNvSpPr>
            <a:spLocks noGrp="1"/>
          </p:cNvSpPr>
          <p:nvPr>
            <p:ph type="title"/>
          </p:nvPr>
        </p:nvSpPr>
        <p:spPr/>
        <p:txBody>
          <a:bodyPr/>
          <a:lstStyle/>
          <a:p>
            <a:r>
              <a:rPr lang="en-US" dirty="0"/>
              <a:t>We are here to </a:t>
            </a:r>
            <a:r>
              <a:rPr lang="en-US" b="1" dirty="0">
                <a:solidFill>
                  <a:schemeClr val="bg2"/>
                </a:solidFill>
              </a:rPr>
              <a:t>help</a:t>
            </a:r>
            <a:r>
              <a:rPr lang="en-US" dirty="0"/>
              <a:t>.</a:t>
            </a:r>
          </a:p>
        </p:txBody>
      </p:sp>
      <p:sp>
        <p:nvSpPr>
          <p:cNvPr id="4" name="Slide Number Placeholder 3">
            <a:extLst>
              <a:ext uri="{FF2B5EF4-FFF2-40B4-BE49-F238E27FC236}">
                <a16:creationId xmlns:a16="http://schemas.microsoft.com/office/drawing/2014/main" id="{438B070A-1C6E-4649-8E9F-43950979CC63}"/>
              </a:ext>
            </a:extLst>
          </p:cNvPr>
          <p:cNvSpPr>
            <a:spLocks noGrp="1"/>
          </p:cNvSpPr>
          <p:nvPr>
            <p:ph type="sldNum" sz="quarter" idx="4"/>
          </p:nvPr>
        </p:nvSpPr>
        <p:spPr/>
        <p:txBody>
          <a:bodyPr/>
          <a:lstStyle/>
          <a:p>
            <a:fld id="{394606BD-0334-E646-A4C0-36CF658FFFDB}" type="slidenum">
              <a:rPr lang="en-US" smtClean="0"/>
              <a:pPr/>
              <a:t>3</a:t>
            </a:fld>
            <a:endParaRPr lang="en-US" dirty="0"/>
          </a:p>
        </p:txBody>
      </p:sp>
      <p:cxnSp>
        <p:nvCxnSpPr>
          <p:cNvPr id="16" name="Straight Connector 15">
            <a:extLst>
              <a:ext uri="{FF2B5EF4-FFF2-40B4-BE49-F238E27FC236}">
                <a16:creationId xmlns:a16="http://schemas.microsoft.com/office/drawing/2014/main" id="{A5FA658C-EE55-0F49-9C1B-1AD2F8BA68F8}"/>
              </a:ext>
            </a:extLst>
          </p:cNvPr>
          <p:cNvCxnSpPr>
            <a:cxnSpLocks/>
          </p:cNvCxnSpPr>
          <p:nvPr/>
        </p:nvCxnSpPr>
        <p:spPr>
          <a:xfrm>
            <a:off x="1997605" y="5410110"/>
            <a:ext cx="8096746" cy="0"/>
          </a:xfrm>
          <a:prstGeom prst="line">
            <a:avLst/>
          </a:prstGeom>
          <a:noFill/>
          <a:ln w="28575" cap="flat" cmpd="sng" algn="ctr">
            <a:solidFill>
              <a:srgbClr val="005373"/>
            </a:solidFill>
            <a:prstDash val="sysDot"/>
            <a:headEnd type="oval" w="med" len="med"/>
            <a:tailEnd type="oval" w="med" len="med"/>
          </a:ln>
          <a:effectLst/>
        </p:spPr>
      </p:cxnSp>
      <p:sp>
        <p:nvSpPr>
          <p:cNvPr id="18" name="TextBox 17">
            <a:extLst>
              <a:ext uri="{FF2B5EF4-FFF2-40B4-BE49-F238E27FC236}">
                <a16:creationId xmlns:a16="http://schemas.microsoft.com/office/drawing/2014/main" id="{96C4BEAA-BFB7-724D-9913-E5128373F96B}"/>
              </a:ext>
            </a:extLst>
          </p:cNvPr>
          <p:cNvSpPr txBox="1"/>
          <p:nvPr/>
        </p:nvSpPr>
        <p:spPr>
          <a:xfrm>
            <a:off x="4378453" y="5148501"/>
            <a:ext cx="3272787" cy="461665"/>
          </a:xfrm>
          <a:prstGeom prst="rect">
            <a:avLst/>
          </a:prstGeom>
          <a:gradFill>
            <a:gsLst>
              <a:gs pos="0">
                <a:srgbClr val="007DC5">
                  <a:lumMod val="85000"/>
                  <a:lumOff val="15000"/>
                </a:srgbClr>
              </a:gs>
              <a:gs pos="97000">
                <a:srgbClr val="007DC5"/>
              </a:gs>
            </a:gsLst>
            <a:path path="circle">
              <a:fillToRect l="50000" t="50000" r="50000" b="50000"/>
            </a:path>
          </a:gradFill>
        </p:spPr>
        <p:txBody>
          <a:bodyPr wrap="square" rtlCol="0">
            <a:spAutoFit/>
          </a:bodyPr>
          <a:lstStyle/>
          <a:p>
            <a:pPr algn="ctr" defTabSz="914400">
              <a:buClr>
                <a:srgbClr val="AFD2E1"/>
              </a:buClr>
              <a:defRPr/>
            </a:pPr>
            <a:r>
              <a:rPr lang="en-US" sz="2400" b="1" kern="0" dirty="0">
                <a:solidFill>
                  <a:prstClr val="white"/>
                </a:solidFill>
                <a:latin typeface="Tahoma"/>
                <a:cs typeface="Tahoma"/>
              </a:rPr>
              <a:t>Employee Benefits</a:t>
            </a:r>
            <a:endParaRPr lang="en-US" sz="1400" kern="0" dirty="0">
              <a:solidFill>
                <a:prstClr val="white"/>
              </a:solidFill>
              <a:latin typeface="Tahoma"/>
              <a:cs typeface="Tahoma"/>
            </a:endParaRPr>
          </a:p>
        </p:txBody>
      </p:sp>
      <p:pic>
        <p:nvPicPr>
          <p:cNvPr id="22" name="Picture 21">
            <a:extLst>
              <a:ext uri="{FF2B5EF4-FFF2-40B4-BE49-F238E27FC236}">
                <a16:creationId xmlns:a16="http://schemas.microsoft.com/office/drawing/2014/main" id="{BA0A2C2C-FE64-494E-8E5C-CD3B85C6BF8B}"/>
              </a:ext>
            </a:extLst>
          </p:cNvPr>
          <p:cNvPicPr>
            <a:picLocks noChangeAspect="1"/>
          </p:cNvPicPr>
          <p:nvPr/>
        </p:nvPicPr>
        <p:blipFill>
          <a:blip r:embed="rId4"/>
          <a:stretch>
            <a:fillRect/>
          </a:stretch>
        </p:blipFill>
        <p:spPr>
          <a:xfrm>
            <a:off x="5006552" y="1756990"/>
            <a:ext cx="1723445" cy="1718775"/>
          </a:xfrm>
          <a:prstGeom prst="rect">
            <a:avLst/>
          </a:prstGeom>
        </p:spPr>
      </p:pic>
      <p:pic>
        <p:nvPicPr>
          <p:cNvPr id="26" name="Picture 25">
            <a:extLst>
              <a:ext uri="{FF2B5EF4-FFF2-40B4-BE49-F238E27FC236}">
                <a16:creationId xmlns:a16="http://schemas.microsoft.com/office/drawing/2014/main" id="{A97D10AC-1806-DB4F-AFD1-39AF7DBE7763}"/>
              </a:ext>
            </a:extLst>
          </p:cNvPr>
          <p:cNvPicPr>
            <a:picLocks noChangeAspect="1"/>
          </p:cNvPicPr>
          <p:nvPr/>
        </p:nvPicPr>
        <p:blipFill>
          <a:blip r:embed="rId5"/>
          <a:stretch>
            <a:fillRect/>
          </a:stretch>
        </p:blipFill>
        <p:spPr>
          <a:xfrm>
            <a:off x="7942518" y="1756990"/>
            <a:ext cx="1742128" cy="1718775"/>
          </a:xfrm>
          <a:prstGeom prst="rect">
            <a:avLst/>
          </a:prstGeom>
        </p:spPr>
      </p:pic>
      <p:sp>
        <p:nvSpPr>
          <p:cNvPr id="27" name="Rectangle 26">
            <a:extLst>
              <a:ext uri="{FF2B5EF4-FFF2-40B4-BE49-F238E27FC236}">
                <a16:creationId xmlns:a16="http://schemas.microsoft.com/office/drawing/2014/main" id="{C820F984-1E7A-0842-8FBF-8F048CD3A25D}"/>
              </a:ext>
            </a:extLst>
          </p:cNvPr>
          <p:cNvSpPr/>
          <p:nvPr/>
        </p:nvSpPr>
        <p:spPr>
          <a:xfrm>
            <a:off x="4668655" y="3664697"/>
            <a:ext cx="2561897" cy="707886"/>
          </a:xfrm>
          <a:prstGeom prst="rect">
            <a:avLst/>
          </a:prstGeom>
        </p:spPr>
        <p:txBody>
          <a:bodyPr wrap="square">
            <a:spAutoFit/>
          </a:bodyPr>
          <a:lstStyle/>
          <a:p>
            <a:pPr algn="ctr" defTabSz="914400">
              <a:defRPr/>
            </a:pPr>
            <a:r>
              <a:rPr lang="en-US" sz="2000" b="1" kern="0" dirty="0">
                <a:solidFill>
                  <a:schemeClr val="accent2"/>
                </a:solidFill>
                <a:latin typeface="Tahoma"/>
              </a:rPr>
              <a:t>HSA Account Setup</a:t>
            </a:r>
          </a:p>
        </p:txBody>
      </p:sp>
      <p:sp>
        <p:nvSpPr>
          <p:cNvPr id="28" name="Rectangle 27">
            <a:extLst>
              <a:ext uri="{FF2B5EF4-FFF2-40B4-BE49-F238E27FC236}">
                <a16:creationId xmlns:a16="http://schemas.microsoft.com/office/drawing/2014/main" id="{CDBE34B0-5720-3243-9AE2-C02DA752EC60}"/>
              </a:ext>
            </a:extLst>
          </p:cNvPr>
          <p:cNvSpPr/>
          <p:nvPr/>
        </p:nvSpPr>
        <p:spPr>
          <a:xfrm>
            <a:off x="1804855" y="3664697"/>
            <a:ext cx="2561897" cy="707886"/>
          </a:xfrm>
          <a:prstGeom prst="rect">
            <a:avLst/>
          </a:prstGeom>
        </p:spPr>
        <p:txBody>
          <a:bodyPr wrap="square">
            <a:spAutoFit/>
          </a:bodyPr>
          <a:lstStyle/>
          <a:p>
            <a:pPr algn="ctr" defTabSz="914400">
              <a:defRPr/>
            </a:pPr>
            <a:r>
              <a:rPr lang="en-US" sz="2000" b="1" kern="0" dirty="0">
                <a:solidFill>
                  <a:schemeClr val="accent2"/>
                </a:solidFill>
                <a:latin typeface="Tahoma"/>
              </a:rPr>
              <a:t>Lower Insurance Payroll Deduction</a:t>
            </a:r>
          </a:p>
        </p:txBody>
      </p:sp>
      <p:sp>
        <p:nvSpPr>
          <p:cNvPr id="29" name="Rectangle 28">
            <a:extLst>
              <a:ext uri="{FF2B5EF4-FFF2-40B4-BE49-F238E27FC236}">
                <a16:creationId xmlns:a16="http://schemas.microsoft.com/office/drawing/2014/main" id="{DC655BFF-64C2-7B49-A0B7-EFADE311072D}"/>
              </a:ext>
            </a:extLst>
          </p:cNvPr>
          <p:cNvSpPr/>
          <p:nvPr/>
        </p:nvSpPr>
        <p:spPr>
          <a:xfrm>
            <a:off x="7532455" y="3664697"/>
            <a:ext cx="2561897" cy="707886"/>
          </a:xfrm>
          <a:prstGeom prst="rect">
            <a:avLst/>
          </a:prstGeom>
        </p:spPr>
        <p:txBody>
          <a:bodyPr wrap="square">
            <a:spAutoFit/>
          </a:bodyPr>
          <a:lstStyle/>
          <a:p>
            <a:pPr algn="ctr" defTabSz="914400">
              <a:defRPr/>
            </a:pPr>
            <a:r>
              <a:rPr lang="en-US" sz="2000" b="1" kern="0" dirty="0">
                <a:solidFill>
                  <a:schemeClr val="accent2"/>
                </a:solidFill>
                <a:latin typeface="Tahoma"/>
              </a:rPr>
              <a:t>Tools &amp; Resources</a:t>
            </a:r>
          </a:p>
          <a:p>
            <a:pPr algn="ctr" defTabSz="914400">
              <a:defRPr/>
            </a:pPr>
            <a:r>
              <a:rPr lang="en-US" sz="2000" b="1" kern="0" dirty="0">
                <a:solidFill>
                  <a:schemeClr val="accent2"/>
                </a:solidFill>
                <a:latin typeface="Tahoma"/>
              </a:rPr>
              <a:t>You Need</a:t>
            </a:r>
          </a:p>
        </p:txBody>
      </p:sp>
      <p:pic>
        <p:nvPicPr>
          <p:cNvPr id="31" name="Picture 30">
            <a:extLst>
              <a:ext uri="{FF2B5EF4-FFF2-40B4-BE49-F238E27FC236}">
                <a16:creationId xmlns:a16="http://schemas.microsoft.com/office/drawing/2014/main" id="{45A11419-657B-514F-AE28-40D063A266F5}"/>
              </a:ext>
            </a:extLst>
          </p:cNvPr>
          <p:cNvPicPr>
            <a:picLocks noChangeAspect="1"/>
          </p:cNvPicPr>
          <p:nvPr/>
        </p:nvPicPr>
        <p:blipFill>
          <a:blip r:embed="rId6"/>
          <a:stretch>
            <a:fillRect/>
          </a:stretch>
        </p:blipFill>
        <p:spPr>
          <a:xfrm>
            <a:off x="2216767" y="1771676"/>
            <a:ext cx="1727241" cy="1704088"/>
          </a:xfrm>
          <a:prstGeom prst="rect">
            <a:avLst/>
          </a:prstGeom>
        </p:spPr>
      </p:pic>
    </p:spTree>
    <p:extLst>
      <p:ext uri="{BB962C8B-B14F-4D97-AF65-F5344CB8AC3E}">
        <p14:creationId xmlns:p14="http://schemas.microsoft.com/office/powerpoint/2010/main" val="20845882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27477"/>
    </mc:Choice>
    <mc:Fallback xmlns="">
      <p:transition spd="slow" advTm="2747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4EDE7-8C01-FF48-924C-4BB81C35E6F0}"/>
              </a:ext>
            </a:extLst>
          </p:cNvPr>
          <p:cNvSpPr>
            <a:spLocks noGrp="1"/>
          </p:cNvSpPr>
          <p:nvPr>
            <p:ph type="title"/>
          </p:nvPr>
        </p:nvSpPr>
        <p:spPr/>
        <p:txBody>
          <a:bodyPr/>
          <a:lstStyle/>
          <a:p>
            <a:r>
              <a:rPr lang="en-US" dirty="0"/>
              <a:t>Questions to Ask </a:t>
            </a:r>
            <a:r>
              <a:rPr lang="en-US" b="1" dirty="0">
                <a:solidFill>
                  <a:schemeClr val="bg2"/>
                </a:solidFill>
              </a:rPr>
              <a:t>Before</a:t>
            </a:r>
            <a:r>
              <a:rPr lang="en-US" dirty="0"/>
              <a:t> Changing</a:t>
            </a:r>
          </a:p>
        </p:txBody>
      </p:sp>
      <p:sp>
        <p:nvSpPr>
          <p:cNvPr id="4" name="Slide Number Placeholder 3">
            <a:extLst>
              <a:ext uri="{FF2B5EF4-FFF2-40B4-BE49-F238E27FC236}">
                <a16:creationId xmlns:a16="http://schemas.microsoft.com/office/drawing/2014/main" id="{3E61BEB7-0DB2-2D44-A9D5-DC7A9C67A1E3}"/>
              </a:ext>
            </a:extLst>
          </p:cNvPr>
          <p:cNvSpPr>
            <a:spLocks noGrp="1"/>
          </p:cNvSpPr>
          <p:nvPr>
            <p:ph type="sldNum" sz="quarter" idx="4"/>
          </p:nvPr>
        </p:nvSpPr>
        <p:spPr/>
        <p:txBody>
          <a:bodyPr/>
          <a:lstStyle/>
          <a:p>
            <a:fld id="{394606BD-0334-E646-A4C0-36CF658FFFDB}" type="slidenum">
              <a:rPr lang="en-US" smtClean="0"/>
              <a:pPr/>
              <a:t>30</a:t>
            </a:fld>
            <a:endParaRPr lang="en-US" dirty="0"/>
          </a:p>
        </p:txBody>
      </p:sp>
      <p:sp>
        <p:nvSpPr>
          <p:cNvPr id="6" name="TextBox 5">
            <a:extLst>
              <a:ext uri="{FF2B5EF4-FFF2-40B4-BE49-F238E27FC236}">
                <a16:creationId xmlns:a16="http://schemas.microsoft.com/office/drawing/2014/main" id="{56ABCF9A-7D3F-394E-8689-D8C3A5808F97}"/>
              </a:ext>
            </a:extLst>
          </p:cNvPr>
          <p:cNvSpPr txBox="1"/>
          <p:nvPr/>
        </p:nvSpPr>
        <p:spPr>
          <a:xfrm>
            <a:off x="3492438" y="1336628"/>
            <a:ext cx="6362732" cy="877163"/>
          </a:xfrm>
          <a:prstGeom prst="rect">
            <a:avLst/>
          </a:prstGeom>
          <a:noFill/>
        </p:spPr>
        <p:txBody>
          <a:bodyPr wrap="square" rtlCol="0">
            <a:spAutoFit/>
          </a:bodyPr>
          <a:lstStyle/>
          <a:p>
            <a:pPr>
              <a:spcAft>
                <a:spcPts val="600"/>
              </a:spcAft>
              <a:buClr>
                <a:schemeClr val="tx2"/>
              </a:buClr>
            </a:pPr>
            <a:r>
              <a:rPr lang="en-US" b="1" dirty="0">
                <a:solidFill>
                  <a:schemeClr val="accent2">
                    <a:lumMod val="75000"/>
                  </a:schemeClr>
                </a:solidFill>
                <a:latin typeface="Tahoma"/>
                <a:cs typeface="Tahoma"/>
              </a:rPr>
              <a:t>What are the healthcare needs of my household?</a:t>
            </a:r>
          </a:p>
          <a:p>
            <a:pPr>
              <a:buClr>
                <a:schemeClr val="tx2"/>
              </a:buClr>
            </a:pPr>
            <a:r>
              <a:rPr lang="en-US" sz="1400" dirty="0">
                <a:solidFill>
                  <a:schemeClr val="accent2"/>
                </a:solidFill>
                <a:latin typeface="Tahoma"/>
                <a:cs typeface="Tahoma"/>
              </a:rPr>
              <a:t>Take an evaluation of the </a:t>
            </a:r>
            <a:r>
              <a:rPr lang="en-US" sz="1400" b="1" dirty="0">
                <a:solidFill>
                  <a:schemeClr val="bg2"/>
                </a:solidFill>
                <a:latin typeface="Tahoma"/>
                <a:cs typeface="Tahoma"/>
              </a:rPr>
              <a:t>number</a:t>
            </a:r>
            <a:r>
              <a:rPr lang="en-US" sz="1400" dirty="0">
                <a:solidFill>
                  <a:schemeClr val="accent2"/>
                </a:solidFill>
                <a:latin typeface="Tahoma"/>
                <a:cs typeface="Tahoma"/>
              </a:rPr>
              <a:t> of doctor visits, hospital visits and the prescriptions that you and your family have needed over the last year.</a:t>
            </a:r>
            <a:endParaRPr lang="en-US" sz="1200" dirty="0">
              <a:solidFill>
                <a:schemeClr val="accent2"/>
              </a:solidFill>
              <a:latin typeface="Tahoma"/>
              <a:cs typeface="Tahoma"/>
            </a:endParaRPr>
          </a:p>
        </p:txBody>
      </p:sp>
      <p:cxnSp>
        <p:nvCxnSpPr>
          <p:cNvPr id="7" name="Straight Connector 6">
            <a:extLst>
              <a:ext uri="{FF2B5EF4-FFF2-40B4-BE49-F238E27FC236}">
                <a16:creationId xmlns:a16="http://schemas.microsoft.com/office/drawing/2014/main" id="{25BD6C40-04D8-5F4E-A4CF-70C6A711F444}"/>
              </a:ext>
            </a:extLst>
          </p:cNvPr>
          <p:cNvCxnSpPr>
            <a:cxnSpLocks/>
          </p:cNvCxnSpPr>
          <p:nvPr/>
        </p:nvCxnSpPr>
        <p:spPr>
          <a:xfrm>
            <a:off x="2146954" y="2592000"/>
            <a:ext cx="7708217" cy="0"/>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D8D32AD6-4FB4-E349-B1E6-F7067C3BE028}"/>
              </a:ext>
            </a:extLst>
          </p:cNvPr>
          <p:cNvSpPr txBox="1"/>
          <p:nvPr/>
        </p:nvSpPr>
        <p:spPr>
          <a:xfrm>
            <a:off x="3492438" y="2959986"/>
            <a:ext cx="6362732" cy="1092607"/>
          </a:xfrm>
          <a:prstGeom prst="rect">
            <a:avLst/>
          </a:prstGeom>
          <a:noFill/>
        </p:spPr>
        <p:txBody>
          <a:bodyPr wrap="square" rtlCol="0">
            <a:spAutoFit/>
          </a:bodyPr>
          <a:lstStyle/>
          <a:p>
            <a:pPr>
              <a:spcAft>
                <a:spcPts val="600"/>
              </a:spcAft>
              <a:buClr>
                <a:schemeClr val="tx2"/>
              </a:buClr>
            </a:pPr>
            <a:r>
              <a:rPr lang="en-US" b="1" dirty="0">
                <a:solidFill>
                  <a:schemeClr val="accent2">
                    <a:lumMod val="75000"/>
                  </a:schemeClr>
                </a:solidFill>
                <a:latin typeface="Tahoma"/>
                <a:cs typeface="Tahoma"/>
              </a:rPr>
              <a:t>How do I want to manage my costs?</a:t>
            </a:r>
          </a:p>
          <a:p>
            <a:pPr>
              <a:buClr>
                <a:schemeClr val="tx2"/>
              </a:buClr>
            </a:pPr>
            <a:r>
              <a:rPr lang="en-US" sz="1400" dirty="0">
                <a:solidFill>
                  <a:schemeClr val="accent2"/>
                </a:solidFill>
                <a:latin typeface="Tahoma"/>
                <a:cs typeface="Tahoma"/>
              </a:rPr>
              <a:t>Determine if you are comfortable with a </a:t>
            </a:r>
            <a:r>
              <a:rPr lang="en-US" sz="1400" b="1" dirty="0">
                <a:solidFill>
                  <a:schemeClr val="bg2"/>
                </a:solidFill>
                <a:latin typeface="Tahoma"/>
                <a:cs typeface="Tahoma"/>
              </a:rPr>
              <a:t>deductible</a:t>
            </a:r>
            <a:r>
              <a:rPr lang="en-US" sz="1400" dirty="0">
                <a:solidFill>
                  <a:schemeClr val="accent2"/>
                </a:solidFill>
                <a:latin typeface="Tahoma"/>
                <a:cs typeface="Tahoma"/>
              </a:rPr>
              <a:t> and a lower monthly cost or if you would rather pay more per month for lower and more </a:t>
            </a:r>
            <a:r>
              <a:rPr lang="en-US" sz="1400" b="1" dirty="0">
                <a:solidFill>
                  <a:schemeClr val="bg2"/>
                </a:solidFill>
                <a:latin typeface="Tahoma"/>
                <a:cs typeface="Tahoma"/>
              </a:rPr>
              <a:t>predictable</a:t>
            </a:r>
            <a:r>
              <a:rPr lang="en-US" sz="1400" dirty="0">
                <a:solidFill>
                  <a:schemeClr val="accent2"/>
                </a:solidFill>
                <a:latin typeface="Tahoma"/>
                <a:cs typeface="Tahoma"/>
              </a:rPr>
              <a:t> costs when getting care.</a:t>
            </a:r>
            <a:endParaRPr lang="en-US" sz="1200" dirty="0">
              <a:solidFill>
                <a:schemeClr val="accent2"/>
              </a:solidFill>
              <a:latin typeface="Tahoma"/>
              <a:cs typeface="Tahoma"/>
            </a:endParaRPr>
          </a:p>
        </p:txBody>
      </p:sp>
      <p:cxnSp>
        <p:nvCxnSpPr>
          <p:cNvPr id="10" name="Straight Connector 9">
            <a:extLst>
              <a:ext uri="{FF2B5EF4-FFF2-40B4-BE49-F238E27FC236}">
                <a16:creationId xmlns:a16="http://schemas.microsoft.com/office/drawing/2014/main" id="{27C8FAD8-855B-6141-8DCD-5D64C7B87826}"/>
              </a:ext>
            </a:extLst>
          </p:cNvPr>
          <p:cNvCxnSpPr>
            <a:cxnSpLocks/>
          </p:cNvCxnSpPr>
          <p:nvPr/>
        </p:nvCxnSpPr>
        <p:spPr>
          <a:xfrm>
            <a:off x="2122976" y="4405115"/>
            <a:ext cx="7732194" cy="0"/>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BA0D5D36-87E8-1640-BE6C-7B89F7A0967A}"/>
              </a:ext>
            </a:extLst>
          </p:cNvPr>
          <p:cNvSpPr txBox="1"/>
          <p:nvPr/>
        </p:nvSpPr>
        <p:spPr>
          <a:xfrm>
            <a:off x="3492438" y="4773101"/>
            <a:ext cx="6362732" cy="877163"/>
          </a:xfrm>
          <a:prstGeom prst="rect">
            <a:avLst/>
          </a:prstGeom>
          <a:noFill/>
        </p:spPr>
        <p:txBody>
          <a:bodyPr wrap="square" rtlCol="0">
            <a:spAutoFit/>
          </a:bodyPr>
          <a:lstStyle/>
          <a:p>
            <a:pPr>
              <a:spcAft>
                <a:spcPts val="600"/>
              </a:spcAft>
              <a:buClr>
                <a:schemeClr val="tx2"/>
              </a:buClr>
            </a:pPr>
            <a:r>
              <a:rPr lang="en-US" b="1" dirty="0">
                <a:solidFill>
                  <a:schemeClr val="accent2">
                    <a:lumMod val="75000"/>
                  </a:schemeClr>
                </a:solidFill>
                <a:latin typeface="Tahoma"/>
                <a:cs typeface="Tahoma"/>
              </a:rPr>
              <a:t>Utilize the available cost estimator tools</a:t>
            </a:r>
          </a:p>
          <a:p>
            <a:pPr>
              <a:spcAft>
                <a:spcPts val="600"/>
              </a:spcAft>
              <a:buClr>
                <a:schemeClr val="tx2"/>
              </a:buClr>
            </a:pPr>
            <a:r>
              <a:rPr lang="en-US" sz="1400" dirty="0">
                <a:solidFill>
                  <a:schemeClr val="accent2"/>
                </a:solidFill>
                <a:latin typeface="Tahoma" panose="020B0604030504040204" pitchFamily="34" charset="0"/>
                <a:ea typeface="Tahoma" panose="020B0604030504040204" pitchFamily="34" charset="0"/>
                <a:cs typeface="Tahoma" panose="020B0604030504040204" pitchFamily="34" charset="0"/>
              </a:rPr>
              <a:t>Log in to your online member account and use the HDHP calculator. You can find it under Resources on the High Deductible Health Plan. </a:t>
            </a:r>
          </a:p>
        </p:txBody>
      </p:sp>
      <p:pic>
        <p:nvPicPr>
          <p:cNvPr id="14" name="Picture 13">
            <a:extLst>
              <a:ext uri="{FF2B5EF4-FFF2-40B4-BE49-F238E27FC236}">
                <a16:creationId xmlns:a16="http://schemas.microsoft.com/office/drawing/2014/main" id="{F7FFF3A4-4B0C-1D4C-B481-BB32D256E1A6}"/>
              </a:ext>
            </a:extLst>
          </p:cNvPr>
          <p:cNvPicPr>
            <a:picLocks noChangeAspect="1"/>
          </p:cNvPicPr>
          <p:nvPr/>
        </p:nvPicPr>
        <p:blipFill>
          <a:blip r:embed="rId3"/>
          <a:stretch>
            <a:fillRect/>
          </a:stretch>
        </p:blipFill>
        <p:spPr>
          <a:xfrm>
            <a:off x="2122976" y="1203708"/>
            <a:ext cx="1155424" cy="1143000"/>
          </a:xfrm>
          <a:prstGeom prst="rect">
            <a:avLst/>
          </a:prstGeom>
        </p:spPr>
      </p:pic>
      <p:pic>
        <p:nvPicPr>
          <p:cNvPr id="16" name="Picture 15">
            <a:extLst>
              <a:ext uri="{FF2B5EF4-FFF2-40B4-BE49-F238E27FC236}">
                <a16:creationId xmlns:a16="http://schemas.microsoft.com/office/drawing/2014/main" id="{9F117A54-7F11-5145-9BFA-68C5F02CF40B}"/>
              </a:ext>
            </a:extLst>
          </p:cNvPr>
          <p:cNvPicPr>
            <a:picLocks noChangeAspect="1"/>
          </p:cNvPicPr>
          <p:nvPr/>
        </p:nvPicPr>
        <p:blipFill>
          <a:blip r:embed="rId4"/>
          <a:stretch>
            <a:fillRect/>
          </a:stretch>
        </p:blipFill>
        <p:spPr>
          <a:xfrm>
            <a:off x="2119870" y="2927058"/>
            <a:ext cx="1158530" cy="1143000"/>
          </a:xfrm>
          <a:prstGeom prst="rect">
            <a:avLst/>
          </a:prstGeom>
        </p:spPr>
      </p:pic>
      <p:pic>
        <p:nvPicPr>
          <p:cNvPr id="20" name="Picture 19">
            <a:extLst>
              <a:ext uri="{FF2B5EF4-FFF2-40B4-BE49-F238E27FC236}">
                <a16:creationId xmlns:a16="http://schemas.microsoft.com/office/drawing/2014/main" id="{B43A4703-45A0-AA45-97F3-555407CC4B6A}"/>
              </a:ext>
            </a:extLst>
          </p:cNvPr>
          <p:cNvPicPr>
            <a:picLocks noChangeAspect="1"/>
          </p:cNvPicPr>
          <p:nvPr/>
        </p:nvPicPr>
        <p:blipFill>
          <a:blip r:embed="rId5"/>
          <a:stretch>
            <a:fillRect/>
          </a:stretch>
        </p:blipFill>
        <p:spPr>
          <a:xfrm>
            <a:off x="2140072" y="4722707"/>
            <a:ext cx="1158572" cy="1143000"/>
          </a:xfrm>
          <a:prstGeom prst="rect">
            <a:avLst/>
          </a:prstGeom>
        </p:spPr>
      </p:pic>
    </p:spTree>
    <p:extLst>
      <p:ext uri="{BB962C8B-B14F-4D97-AF65-F5344CB8AC3E}">
        <p14:creationId xmlns:p14="http://schemas.microsoft.com/office/powerpoint/2010/main" val="2428827669"/>
      </p:ext>
    </p:extLst>
  </p:cSld>
  <p:clrMapOvr>
    <a:masterClrMapping/>
  </p:clrMapOvr>
  <mc:AlternateContent xmlns:mc="http://schemas.openxmlformats.org/markup-compatibility/2006" xmlns:p14="http://schemas.microsoft.com/office/powerpoint/2010/main">
    <mc:Choice Requires="p14">
      <p:transition spd="slow" p14:dur="2000" advTm="55510"/>
    </mc:Choice>
    <mc:Fallback xmlns="">
      <p:transition spd="slow" advTm="5551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30856"/>
      </p:ext>
    </p:extLst>
  </p:cSld>
  <p:clrMapOvr>
    <a:masterClrMapping/>
  </p:clrMapOvr>
  <mc:AlternateContent xmlns:mc="http://schemas.openxmlformats.org/markup-compatibility/2006" xmlns:p14="http://schemas.microsoft.com/office/powerpoint/2010/main">
    <mc:Choice Requires="p14">
      <p:transition spd="slow" p14:dur="2000" advTm="28488"/>
    </mc:Choice>
    <mc:Fallback xmlns="">
      <p:transition spd="slow" advTm="2848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0" y="1"/>
            <a:ext cx="12191999" cy="6008598"/>
          </a:xfrm>
          <a:solidFill>
            <a:schemeClr val="accent1"/>
          </a:solidFill>
        </p:spPr>
        <p:txBody>
          <a:bodyPr anchor="ctr">
            <a:normAutofit/>
          </a:bodyPr>
          <a:lstStyle/>
          <a:p>
            <a:pPr marL="0" indent="0" algn="ctr">
              <a:buNone/>
            </a:pPr>
            <a:r>
              <a:rPr lang="en-US" sz="4400" b="1" dirty="0">
                <a:solidFill>
                  <a:schemeClr val="bg2">
                    <a:lumMod val="50000"/>
                  </a:schemeClr>
                </a:solidFill>
              </a:rPr>
              <a:t>STOP AND CUSTOMIZE</a:t>
            </a:r>
          </a:p>
          <a:p>
            <a:pPr marL="0" indent="0" algn="ctr">
              <a:buNone/>
            </a:pPr>
            <a:endParaRPr lang="en-US" sz="2000" b="1" dirty="0">
              <a:solidFill>
                <a:schemeClr val="bg2">
                  <a:lumMod val="60000"/>
                  <a:lumOff val="40000"/>
                </a:schemeClr>
              </a:solidFill>
            </a:endParaRPr>
          </a:p>
          <a:p>
            <a:pPr marL="468313" indent="0">
              <a:buNone/>
            </a:pPr>
            <a:r>
              <a:rPr lang="en-US" sz="3200" b="1" dirty="0">
                <a:solidFill>
                  <a:schemeClr val="bg1"/>
                </a:solidFill>
              </a:rPr>
              <a:t>The following slide has generic information. For the best results, please customize the deductible, coinsurance, out of pocket maximums and contribution amounts for your plan. </a:t>
            </a:r>
            <a:endParaRPr lang="en-US" sz="3200" dirty="0">
              <a:solidFill>
                <a:schemeClr val="bg1"/>
              </a:solidFill>
            </a:endParaRPr>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4"/>
          </p:nvPr>
        </p:nvSpPr>
        <p:spPr/>
        <p:txBody>
          <a:bodyPr/>
          <a:lstStyle/>
          <a:p>
            <a:fld id="{394606BD-0334-E646-A4C0-36CF658FFFDB}" type="slidenum">
              <a:rPr lang="en-US" smtClean="0"/>
              <a:pPr/>
              <a:t>4</a:t>
            </a:fld>
            <a:endParaRPr lang="en-US" sz="1100" dirty="0"/>
          </a:p>
        </p:txBody>
      </p:sp>
    </p:spTree>
    <p:extLst>
      <p:ext uri="{BB962C8B-B14F-4D97-AF65-F5344CB8AC3E}">
        <p14:creationId xmlns:p14="http://schemas.microsoft.com/office/powerpoint/2010/main" val="3929726413"/>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15FE8-81AC-0E40-AF9A-7BECD9C5D4C3}"/>
              </a:ext>
            </a:extLst>
          </p:cNvPr>
          <p:cNvSpPr>
            <a:spLocks noGrp="1"/>
          </p:cNvSpPr>
          <p:nvPr>
            <p:ph type="title"/>
          </p:nvPr>
        </p:nvSpPr>
        <p:spPr/>
        <p:txBody>
          <a:bodyPr/>
          <a:lstStyle/>
          <a:p>
            <a:r>
              <a:rPr lang="en-US" dirty="0"/>
              <a:t>The HDHP Breakdown</a:t>
            </a:r>
          </a:p>
        </p:txBody>
      </p:sp>
      <p:sp>
        <p:nvSpPr>
          <p:cNvPr id="4" name="Slide Number Placeholder 3">
            <a:extLst>
              <a:ext uri="{FF2B5EF4-FFF2-40B4-BE49-F238E27FC236}">
                <a16:creationId xmlns:a16="http://schemas.microsoft.com/office/drawing/2014/main" id="{7B3910CA-0D83-D946-B0F9-6719BDD7A2F1}"/>
              </a:ext>
            </a:extLst>
          </p:cNvPr>
          <p:cNvSpPr>
            <a:spLocks noGrp="1"/>
          </p:cNvSpPr>
          <p:nvPr>
            <p:ph type="sldNum" sz="quarter" idx="4"/>
          </p:nvPr>
        </p:nvSpPr>
        <p:spPr/>
        <p:txBody>
          <a:bodyPr/>
          <a:lstStyle/>
          <a:p>
            <a:fld id="{394606BD-0334-E646-A4C0-36CF658FFFDB}" type="slidenum">
              <a:rPr lang="en-US" smtClean="0"/>
              <a:pPr/>
              <a:t>5</a:t>
            </a:fld>
            <a:endParaRPr lang="en-US" dirty="0"/>
          </a:p>
        </p:txBody>
      </p:sp>
      <p:sp>
        <p:nvSpPr>
          <p:cNvPr id="5" name="TextBox 4">
            <a:extLst>
              <a:ext uri="{FF2B5EF4-FFF2-40B4-BE49-F238E27FC236}">
                <a16:creationId xmlns:a16="http://schemas.microsoft.com/office/drawing/2014/main" id="{218FA433-B76D-984D-B5FB-7FCF5CAF7596}"/>
              </a:ext>
            </a:extLst>
          </p:cNvPr>
          <p:cNvSpPr txBox="1"/>
          <p:nvPr/>
        </p:nvSpPr>
        <p:spPr>
          <a:xfrm>
            <a:off x="8160231" y="1678611"/>
            <a:ext cx="1409360" cy="738664"/>
          </a:xfrm>
          <a:prstGeom prst="rect">
            <a:avLst/>
          </a:prstGeom>
          <a:noFill/>
        </p:spPr>
        <p:txBody>
          <a:bodyPr wrap="none" rtlCol="0">
            <a:spAutoFit/>
          </a:bodyPr>
          <a:lstStyle/>
          <a:p>
            <a:pPr>
              <a:buClr>
                <a:schemeClr val="tx2"/>
              </a:buClr>
            </a:pPr>
            <a:r>
              <a:rPr lang="en-US" sz="2800" dirty="0">
                <a:solidFill>
                  <a:schemeClr val="bg2"/>
                </a:solidFill>
                <a:latin typeface="Tahoma"/>
                <a:cs typeface="Tahoma"/>
              </a:rPr>
              <a:t>$</a:t>
            </a:r>
            <a:r>
              <a:rPr lang="en-US" sz="2800" b="1" dirty="0">
                <a:solidFill>
                  <a:schemeClr val="bg2"/>
                </a:solidFill>
                <a:latin typeface="Tahoma"/>
                <a:cs typeface="Tahoma"/>
              </a:rPr>
              <a:t>3,000</a:t>
            </a:r>
          </a:p>
          <a:p>
            <a:pPr>
              <a:buClr>
                <a:schemeClr val="tx2"/>
              </a:buClr>
            </a:pPr>
            <a:r>
              <a:rPr lang="en-US" sz="1400" dirty="0">
                <a:solidFill>
                  <a:schemeClr val="accent2"/>
                </a:solidFill>
                <a:latin typeface="Tahoma"/>
                <a:cs typeface="Tahoma"/>
              </a:rPr>
              <a:t>Deductible</a:t>
            </a:r>
            <a:endParaRPr lang="en-US" sz="1600" dirty="0">
              <a:solidFill>
                <a:schemeClr val="accent2"/>
              </a:solidFill>
              <a:latin typeface="Tahoma"/>
              <a:cs typeface="Tahoma"/>
            </a:endParaRPr>
          </a:p>
        </p:txBody>
      </p:sp>
      <p:sp>
        <p:nvSpPr>
          <p:cNvPr id="6" name="TextBox 5">
            <a:extLst>
              <a:ext uri="{FF2B5EF4-FFF2-40B4-BE49-F238E27FC236}">
                <a16:creationId xmlns:a16="http://schemas.microsoft.com/office/drawing/2014/main" id="{36F5080C-36D8-0042-A806-939C44592084}"/>
              </a:ext>
            </a:extLst>
          </p:cNvPr>
          <p:cNvSpPr txBox="1"/>
          <p:nvPr/>
        </p:nvSpPr>
        <p:spPr>
          <a:xfrm>
            <a:off x="8160231" y="3200040"/>
            <a:ext cx="1143390" cy="738664"/>
          </a:xfrm>
          <a:prstGeom prst="rect">
            <a:avLst/>
          </a:prstGeom>
          <a:noFill/>
        </p:spPr>
        <p:txBody>
          <a:bodyPr wrap="none" rtlCol="0">
            <a:spAutoFit/>
          </a:bodyPr>
          <a:lstStyle/>
          <a:p>
            <a:pPr>
              <a:buClr>
                <a:schemeClr val="tx2"/>
              </a:buClr>
            </a:pPr>
            <a:r>
              <a:rPr lang="en-US" sz="2800" b="1" dirty="0">
                <a:solidFill>
                  <a:schemeClr val="bg2"/>
                </a:solidFill>
                <a:latin typeface="Tahoma"/>
                <a:cs typeface="Tahoma"/>
              </a:rPr>
              <a:t>20</a:t>
            </a:r>
            <a:r>
              <a:rPr lang="en-US" sz="2800" dirty="0">
                <a:solidFill>
                  <a:schemeClr val="bg2"/>
                </a:solidFill>
                <a:latin typeface="Tahoma"/>
                <a:cs typeface="Tahoma"/>
              </a:rPr>
              <a:t>%</a:t>
            </a:r>
          </a:p>
          <a:p>
            <a:pPr>
              <a:buClr>
                <a:schemeClr val="tx2"/>
              </a:buClr>
            </a:pPr>
            <a:r>
              <a:rPr lang="en-US" sz="1400" dirty="0">
                <a:solidFill>
                  <a:schemeClr val="accent2"/>
                </a:solidFill>
                <a:latin typeface="Tahoma"/>
                <a:cs typeface="Tahoma"/>
              </a:rPr>
              <a:t>Coinsurance</a:t>
            </a:r>
            <a:endParaRPr lang="en-US" sz="1600" dirty="0">
              <a:solidFill>
                <a:schemeClr val="accent2"/>
              </a:solidFill>
              <a:latin typeface="Tahoma"/>
              <a:cs typeface="Tahoma"/>
            </a:endParaRPr>
          </a:p>
        </p:txBody>
      </p:sp>
      <p:sp>
        <p:nvSpPr>
          <p:cNvPr id="7" name="Rectangle 6">
            <a:extLst>
              <a:ext uri="{FF2B5EF4-FFF2-40B4-BE49-F238E27FC236}">
                <a16:creationId xmlns:a16="http://schemas.microsoft.com/office/drawing/2014/main" id="{6FC0BDC9-4560-3049-89F2-0A4D44711483}"/>
              </a:ext>
            </a:extLst>
          </p:cNvPr>
          <p:cNvSpPr/>
          <p:nvPr/>
        </p:nvSpPr>
        <p:spPr>
          <a:xfrm>
            <a:off x="2368733" y="1388635"/>
            <a:ext cx="5086349" cy="1318616"/>
          </a:xfrm>
          <a:prstGeom prst="rect">
            <a:avLst/>
          </a:prstGeom>
          <a:gradFill>
            <a:gsLst>
              <a:gs pos="0">
                <a:schemeClr val="accent2"/>
              </a:gs>
              <a:gs pos="100000">
                <a:schemeClr val="accent2">
                  <a:lumMod val="75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latin typeface="Tahoma"/>
              </a:rPr>
              <a:t>You Pay Everything</a:t>
            </a:r>
          </a:p>
          <a:p>
            <a:pPr algn="ctr"/>
            <a:r>
              <a:rPr lang="en-US" sz="1200" dirty="0">
                <a:solidFill>
                  <a:schemeClr val="bg1"/>
                </a:solidFill>
                <a:latin typeface="Tahoma"/>
              </a:rPr>
              <a:t>When your plan starts, you pay all of your medical costs until you   reach a fixed amount, called a </a:t>
            </a:r>
            <a:r>
              <a:rPr lang="en-US" sz="1200" b="1" dirty="0">
                <a:solidFill>
                  <a:schemeClr val="bg2">
                    <a:lumMod val="60000"/>
                    <a:lumOff val="40000"/>
                  </a:schemeClr>
                </a:solidFill>
                <a:latin typeface="Tahoma"/>
              </a:rPr>
              <a:t>deductible</a:t>
            </a:r>
            <a:r>
              <a:rPr lang="en-US" sz="1200" dirty="0">
                <a:solidFill>
                  <a:schemeClr val="bg1"/>
                </a:solidFill>
                <a:latin typeface="Tahoma"/>
              </a:rPr>
              <a:t>. You won’t have to pay       for preventive care like screenings and immunizations.</a:t>
            </a:r>
            <a:endParaRPr lang="en-US" sz="1600" dirty="0">
              <a:solidFill>
                <a:schemeClr val="bg1"/>
              </a:solidFill>
              <a:latin typeface="Tahoma"/>
            </a:endParaRPr>
          </a:p>
        </p:txBody>
      </p:sp>
      <p:sp>
        <p:nvSpPr>
          <p:cNvPr id="8" name="Rectangle 7">
            <a:extLst>
              <a:ext uri="{FF2B5EF4-FFF2-40B4-BE49-F238E27FC236}">
                <a16:creationId xmlns:a16="http://schemas.microsoft.com/office/drawing/2014/main" id="{D600AF50-4E26-1244-9E3E-E559308F724D}"/>
              </a:ext>
            </a:extLst>
          </p:cNvPr>
          <p:cNvSpPr/>
          <p:nvPr/>
        </p:nvSpPr>
        <p:spPr>
          <a:xfrm>
            <a:off x="6311691" y="2910064"/>
            <a:ext cx="1143390" cy="1318616"/>
          </a:xfrm>
          <a:prstGeom prst="rect">
            <a:avLst/>
          </a:prstGeom>
          <a:gradFill flip="none" rotWithShape="1">
            <a:gsLst>
              <a:gs pos="0">
                <a:schemeClr val="tx2">
                  <a:lumMod val="60000"/>
                  <a:lumOff val="40000"/>
                </a:schemeClr>
              </a:gs>
              <a:gs pos="99000">
                <a:schemeClr val="tx2"/>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solidFill>
                <a:latin typeface="Tahoma"/>
              </a:rPr>
              <a:t>You Pay Some</a:t>
            </a:r>
          </a:p>
        </p:txBody>
      </p:sp>
      <p:cxnSp>
        <p:nvCxnSpPr>
          <p:cNvPr id="9" name="Straight Connector 8">
            <a:extLst>
              <a:ext uri="{FF2B5EF4-FFF2-40B4-BE49-F238E27FC236}">
                <a16:creationId xmlns:a16="http://schemas.microsoft.com/office/drawing/2014/main" id="{182E3E66-3973-BB46-A13B-84654BBBAD2B}"/>
              </a:ext>
            </a:extLst>
          </p:cNvPr>
          <p:cNvCxnSpPr>
            <a:cxnSpLocks/>
            <a:stCxn id="7" idx="3"/>
            <a:endCxn id="5" idx="1"/>
          </p:cNvCxnSpPr>
          <p:nvPr/>
        </p:nvCxnSpPr>
        <p:spPr>
          <a:xfrm>
            <a:off x="7455081" y="2047943"/>
            <a:ext cx="705150"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DC5C82D7-4EE7-784D-AFE8-7C895AA369F7}"/>
              </a:ext>
            </a:extLst>
          </p:cNvPr>
          <p:cNvCxnSpPr>
            <a:cxnSpLocks/>
            <a:stCxn id="8" idx="3"/>
            <a:endCxn id="6" idx="1"/>
          </p:cNvCxnSpPr>
          <p:nvPr/>
        </p:nvCxnSpPr>
        <p:spPr>
          <a:xfrm>
            <a:off x="7455081" y="3569372"/>
            <a:ext cx="705150"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8F662E7-6B8C-1749-B5E1-5E657A203FB6}"/>
              </a:ext>
            </a:extLst>
          </p:cNvPr>
          <p:cNvSpPr txBox="1"/>
          <p:nvPr/>
        </p:nvSpPr>
        <p:spPr>
          <a:xfrm>
            <a:off x="8160231" y="4721469"/>
            <a:ext cx="2085186" cy="738664"/>
          </a:xfrm>
          <a:prstGeom prst="rect">
            <a:avLst/>
          </a:prstGeom>
          <a:noFill/>
        </p:spPr>
        <p:txBody>
          <a:bodyPr wrap="none" rtlCol="0">
            <a:spAutoFit/>
          </a:bodyPr>
          <a:lstStyle/>
          <a:p>
            <a:pPr>
              <a:buClr>
                <a:schemeClr val="tx2"/>
              </a:buClr>
            </a:pPr>
            <a:r>
              <a:rPr lang="en-US" sz="2800" dirty="0">
                <a:solidFill>
                  <a:schemeClr val="bg2"/>
                </a:solidFill>
                <a:latin typeface="Tahoma"/>
                <a:cs typeface="Tahoma"/>
              </a:rPr>
              <a:t>$</a:t>
            </a:r>
            <a:r>
              <a:rPr lang="en-US" sz="2800" b="1" dirty="0">
                <a:solidFill>
                  <a:schemeClr val="bg2"/>
                </a:solidFill>
                <a:latin typeface="Tahoma"/>
                <a:cs typeface="Tahoma"/>
              </a:rPr>
              <a:t>6,000</a:t>
            </a:r>
          </a:p>
          <a:p>
            <a:pPr>
              <a:buClr>
                <a:schemeClr val="tx2"/>
              </a:buClr>
            </a:pPr>
            <a:r>
              <a:rPr lang="en-US" sz="1400" dirty="0">
                <a:solidFill>
                  <a:schemeClr val="accent2"/>
                </a:solidFill>
                <a:latin typeface="Tahoma"/>
                <a:cs typeface="Tahoma"/>
              </a:rPr>
              <a:t>Out-of-Pocket Maximum</a:t>
            </a:r>
            <a:endParaRPr lang="en-US" sz="1600" dirty="0">
              <a:solidFill>
                <a:schemeClr val="accent2"/>
              </a:solidFill>
              <a:latin typeface="Tahoma"/>
              <a:cs typeface="Tahoma"/>
            </a:endParaRPr>
          </a:p>
        </p:txBody>
      </p:sp>
      <p:sp>
        <p:nvSpPr>
          <p:cNvPr id="12" name="Rectangle 11">
            <a:extLst>
              <a:ext uri="{FF2B5EF4-FFF2-40B4-BE49-F238E27FC236}">
                <a16:creationId xmlns:a16="http://schemas.microsoft.com/office/drawing/2014/main" id="{19A91D57-FC34-FB4A-8C4F-8EFE8FBE51DA}"/>
              </a:ext>
            </a:extLst>
          </p:cNvPr>
          <p:cNvSpPr/>
          <p:nvPr/>
        </p:nvSpPr>
        <p:spPr>
          <a:xfrm>
            <a:off x="2368733" y="4431493"/>
            <a:ext cx="5086349" cy="1318616"/>
          </a:xfrm>
          <a:prstGeom prst="rect">
            <a:avLst/>
          </a:prstGeom>
          <a:gradFill>
            <a:gsLst>
              <a:gs pos="0">
                <a:schemeClr val="accent2"/>
              </a:gs>
              <a:gs pos="100000">
                <a:schemeClr val="accent2">
                  <a:lumMod val="75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prstClr val="white"/>
                </a:solidFill>
                <a:latin typeface="Tahoma"/>
              </a:rPr>
              <a:t>Insurance Pays Everything</a:t>
            </a:r>
          </a:p>
          <a:p>
            <a:pPr lvl="0" algn="ctr"/>
            <a:r>
              <a:rPr lang="en-US" sz="1200" dirty="0">
                <a:solidFill>
                  <a:prstClr val="white"/>
                </a:solidFill>
                <a:latin typeface="Tahoma"/>
              </a:rPr>
              <a:t>Any deductible, copay, coinsurance or out-of-pocket expense for  covered services goes toward an </a:t>
            </a:r>
            <a:r>
              <a:rPr lang="en-US" sz="1200" b="1" dirty="0">
                <a:solidFill>
                  <a:srgbClr val="007DC5">
                    <a:lumMod val="60000"/>
                    <a:lumOff val="40000"/>
                  </a:srgbClr>
                </a:solidFill>
                <a:latin typeface="Tahoma"/>
              </a:rPr>
              <a:t>out-of-pocket maximum</a:t>
            </a:r>
            <a:r>
              <a:rPr lang="en-US" sz="1200" dirty="0">
                <a:solidFill>
                  <a:prstClr val="white"/>
                </a:solidFill>
                <a:latin typeface="Tahoma"/>
              </a:rPr>
              <a:t>. If you reach this amount, all you need to do is pay your monthly premium. Then the health insurance company pays in full for any covered service until the end of your plan year. </a:t>
            </a:r>
            <a:endParaRPr lang="en-US" sz="1600" dirty="0">
              <a:solidFill>
                <a:prstClr val="white"/>
              </a:solidFill>
              <a:latin typeface="Tahoma"/>
            </a:endParaRPr>
          </a:p>
        </p:txBody>
      </p:sp>
      <p:cxnSp>
        <p:nvCxnSpPr>
          <p:cNvPr id="13" name="Straight Connector 12">
            <a:extLst>
              <a:ext uri="{FF2B5EF4-FFF2-40B4-BE49-F238E27FC236}">
                <a16:creationId xmlns:a16="http://schemas.microsoft.com/office/drawing/2014/main" id="{590F9BA0-0D97-3F48-A43E-06863D216829}"/>
              </a:ext>
            </a:extLst>
          </p:cNvPr>
          <p:cNvCxnSpPr>
            <a:stCxn id="12" idx="3"/>
            <a:endCxn id="11" idx="1"/>
          </p:cNvCxnSpPr>
          <p:nvPr/>
        </p:nvCxnSpPr>
        <p:spPr>
          <a:xfrm>
            <a:off x="7455081" y="5090801"/>
            <a:ext cx="705150"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3CE4F4C4-1309-634A-BF77-3363CE219A9B}"/>
              </a:ext>
            </a:extLst>
          </p:cNvPr>
          <p:cNvSpPr/>
          <p:nvPr/>
        </p:nvSpPr>
        <p:spPr>
          <a:xfrm>
            <a:off x="2368733" y="2910064"/>
            <a:ext cx="3869311" cy="1318616"/>
          </a:xfrm>
          <a:prstGeom prst="rect">
            <a:avLst/>
          </a:prstGeom>
          <a:gradFill flip="none" rotWithShape="1">
            <a:gsLst>
              <a:gs pos="0">
                <a:schemeClr val="tx2">
                  <a:lumMod val="60000"/>
                  <a:lumOff val="40000"/>
                </a:schemeClr>
              </a:gs>
              <a:gs pos="99000">
                <a:schemeClr val="tx2"/>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solidFill>
                <a:latin typeface="Tahoma"/>
              </a:rPr>
              <a:t>Insurance Pays Some</a:t>
            </a:r>
          </a:p>
          <a:p>
            <a:pPr lvl="0" algn="ctr"/>
            <a:r>
              <a:rPr lang="en-US" sz="1200" dirty="0">
                <a:solidFill>
                  <a:srgbClr val="005373"/>
                </a:solidFill>
                <a:latin typeface="Tahoma"/>
              </a:rPr>
              <a:t>Once you reach that fixed amount, you will only pay a </a:t>
            </a:r>
            <a:r>
              <a:rPr lang="en-US" sz="1200" b="1" dirty="0">
                <a:solidFill>
                  <a:srgbClr val="007DC5"/>
                </a:solidFill>
                <a:latin typeface="Tahoma"/>
              </a:rPr>
              <a:t>percentage</a:t>
            </a:r>
            <a:r>
              <a:rPr lang="en-US" sz="1200" dirty="0">
                <a:solidFill>
                  <a:srgbClr val="005373"/>
                </a:solidFill>
                <a:latin typeface="Tahoma"/>
              </a:rPr>
              <a:t>  of the cost of your medical bill when you get care.</a:t>
            </a:r>
          </a:p>
        </p:txBody>
      </p:sp>
    </p:spTree>
    <p:extLst>
      <p:ext uri="{BB962C8B-B14F-4D97-AF65-F5344CB8AC3E}">
        <p14:creationId xmlns:p14="http://schemas.microsoft.com/office/powerpoint/2010/main" val="4210529788"/>
      </p:ext>
    </p:extLst>
  </p:cSld>
  <p:clrMapOvr>
    <a:masterClrMapping/>
  </p:clrMapOvr>
  <mc:AlternateContent xmlns:mc="http://schemas.openxmlformats.org/markup-compatibility/2006" xmlns:p14="http://schemas.microsoft.com/office/powerpoint/2010/main">
    <mc:Choice Requires="p14">
      <p:transition spd="slow" p14:dur="2000" advTm="56785"/>
    </mc:Choice>
    <mc:Fallback xmlns="">
      <p:transition spd="slow" advTm="56785"/>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10F4-A3BF-F74E-8F3E-377D77E49C50}"/>
              </a:ext>
            </a:extLst>
          </p:cNvPr>
          <p:cNvSpPr>
            <a:spLocks noGrp="1"/>
          </p:cNvSpPr>
          <p:nvPr>
            <p:ph type="title"/>
          </p:nvPr>
        </p:nvSpPr>
        <p:spPr/>
        <p:txBody>
          <a:bodyPr/>
          <a:lstStyle/>
          <a:p>
            <a:r>
              <a:rPr lang="en-US" dirty="0"/>
              <a:t>What </a:t>
            </a:r>
            <a:r>
              <a:rPr lang="en-US" b="1" dirty="0">
                <a:solidFill>
                  <a:schemeClr val="bg2"/>
                </a:solidFill>
              </a:rPr>
              <a:t>applies</a:t>
            </a:r>
            <a:r>
              <a:rPr lang="en-US" dirty="0"/>
              <a:t> to a deductible?</a:t>
            </a:r>
          </a:p>
        </p:txBody>
      </p:sp>
      <p:sp>
        <p:nvSpPr>
          <p:cNvPr id="4" name="Slide Number Placeholder 3">
            <a:extLst>
              <a:ext uri="{FF2B5EF4-FFF2-40B4-BE49-F238E27FC236}">
                <a16:creationId xmlns:a16="http://schemas.microsoft.com/office/drawing/2014/main" id="{D011A3B5-8B9E-704D-9766-A51E811ABC47}"/>
              </a:ext>
            </a:extLst>
          </p:cNvPr>
          <p:cNvSpPr>
            <a:spLocks noGrp="1"/>
          </p:cNvSpPr>
          <p:nvPr>
            <p:ph type="sldNum" sz="quarter" idx="4"/>
          </p:nvPr>
        </p:nvSpPr>
        <p:spPr/>
        <p:txBody>
          <a:bodyPr/>
          <a:lstStyle/>
          <a:p>
            <a:fld id="{394606BD-0334-E646-A4C0-36CF658FFFDB}" type="slidenum">
              <a:rPr lang="en-US" smtClean="0"/>
              <a:pPr/>
              <a:t>6</a:t>
            </a:fld>
            <a:endParaRPr lang="en-US" dirty="0"/>
          </a:p>
        </p:txBody>
      </p:sp>
      <p:sp>
        <p:nvSpPr>
          <p:cNvPr id="5" name="Rectangle 4">
            <a:extLst>
              <a:ext uri="{FF2B5EF4-FFF2-40B4-BE49-F238E27FC236}">
                <a16:creationId xmlns:a16="http://schemas.microsoft.com/office/drawing/2014/main" id="{E1F0C42E-8A12-2740-9AE9-A8A43E7CCD4D}"/>
              </a:ext>
            </a:extLst>
          </p:cNvPr>
          <p:cNvSpPr/>
          <p:nvPr/>
        </p:nvSpPr>
        <p:spPr>
          <a:xfrm>
            <a:off x="1935341" y="1987994"/>
            <a:ext cx="3996573" cy="3193607"/>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accent2"/>
              </a:solidFill>
              <a:latin typeface="Tahoma"/>
            </a:endParaRPr>
          </a:p>
        </p:txBody>
      </p:sp>
      <p:sp>
        <p:nvSpPr>
          <p:cNvPr id="6" name="TextBox 5">
            <a:extLst>
              <a:ext uri="{FF2B5EF4-FFF2-40B4-BE49-F238E27FC236}">
                <a16:creationId xmlns:a16="http://schemas.microsoft.com/office/drawing/2014/main" id="{8E7DCDB2-AEED-5242-8057-D5515257BF58}"/>
              </a:ext>
            </a:extLst>
          </p:cNvPr>
          <p:cNvSpPr txBox="1"/>
          <p:nvPr/>
        </p:nvSpPr>
        <p:spPr>
          <a:xfrm>
            <a:off x="2631066" y="2059574"/>
            <a:ext cx="3066224" cy="2781339"/>
          </a:xfrm>
          <a:prstGeom prst="rect">
            <a:avLst/>
          </a:prstGeom>
          <a:noFill/>
        </p:spPr>
        <p:txBody>
          <a:bodyPr wrap="none" rtlCol="0">
            <a:spAutoFit/>
          </a:bodyPr>
          <a:lstStyle/>
          <a:p>
            <a:pPr>
              <a:lnSpc>
                <a:spcPct val="200000"/>
              </a:lnSpc>
              <a:spcBef>
                <a:spcPts val="600"/>
              </a:spcBef>
              <a:buClr>
                <a:schemeClr val="bg2"/>
              </a:buClr>
            </a:pPr>
            <a:r>
              <a:rPr lang="en-US" sz="1600" dirty="0">
                <a:latin typeface="Tahoma"/>
                <a:cs typeface="Tahoma"/>
              </a:rPr>
              <a:t>Sick visits with PCP or Specialist</a:t>
            </a:r>
          </a:p>
          <a:p>
            <a:pPr>
              <a:lnSpc>
                <a:spcPct val="200000"/>
              </a:lnSpc>
              <a:spcBef>
                <a:spcPts val="600"/>
              </a:spcBef>
              <a:buClr>
                <a:schemeClr val="bg2"/>
              </a:buClr>
            </a:pPr>
            <a:r>
              <a:rPr lang="en-US" sz="1600" dirty="0">
                <a:latin typeface="Tahoma"/>
                <a:cs typeface="Tahoma"/>
              </a:rPr>
              <a:t>Urgent Care visits</a:t>
            </a:r>
          </a:p>
          <a:p>
            <a:pPr>
              <a:lnSpc>
                <a:spcPct val="200000"/>
              </a:lnSpc>
              <a:spcBef>
                <a:spcPts val="600"/>
              </a:spcBef>
              <a:buClr>
                <a:schemeClr val="bg2"/>
              </a:buClr>
            </a:pPr>
            <a:r>
              <a:rPr lang="en-US" sz="1600" dirty="0">
                <a:latin typeface="Tahoma"/>
                <a:cs typeface="Tahoma"/>
              </a:rPr>
              <a:t>Medical equipment costs</a:t>
            </a:r>
          </a:p>
          <a:p>
            <a:pPr>
              <a:lnSpc>
                <a:spcPct val="200000"/>
              </a:lnSpc>
              <a:spcBef>
                <a:spcPts val="600"/>
              </a:spcBef>
              <a:buClr>
                <a:schemeClr val="bg2"/>
              </a:buClr>
            </a:pPr>
            <a:r>
              <a:rPr lang="en-US" sz="1600" dirty="0">
                <a:latin typeface="Tahoma"/>
                <a:cs typeface="Tahoma"/>
              </a:rPr>
              <a:t>Medical testing costs</a:t>
            </a:r>
          </a:p>
          <a:p>
            <a:pPr>
              <a:lnSpc>
                <a:spcPct val="200000"/>
              </a:lnSpc>
              <a:spcBef>
                <a:spcPts val="600"/>
              </a:spcBef>
              <a:buClr>
                <a:schemeClr val="bg2"/>
              </a:buClr>
            </a:pPr>
            <a:r>
              <a:rPr lang="en-US" sz="1600" dirty="0">
                <a:latin typeface="Tahoma"/>
                <a:cs typeface="Tahoma"/>
              </a:rPr>
              <a:t>Bloodwork costs</a:t>
            </a:r>
          </a:p>
        </p:txBody>
      </p:sp>
      <p:sp>
        <p:nvSpPr>
          <p:cNvPr id="9" name="Rectangle 8">
            <a:extLst>
              <a:ext uri="{FF2B5EF4-FFF2-40B4-BE49-F238E27FC236}">
                <a16:creationId xmlns:a16="http://schemas.microsoft.com/office/drawing/2014/main" id="{C9FB2ADB-4CF6-4645-9046-DEB01745F69C}"/>
              </a:ext>
            </a:extLst>
          </p:cNvPr>
          <p:cNvSpPr/>
          <p:nvPr/>
        </p:nvSpPr>
        <p:spPr>
          <a:xfrm>
            <a:off x="1935341" y="1472131"/>
            <a:ext cx="3996573" cy="5158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buClr>
                <a:srgbClr val="D7DF23"/>
              </a:buClr>
            </a:pPr>
            <a:r>
              <a:rPr lang="en-US" sz="2000" b="1" dirty="0">
                <a:solidFill>
                  <a:schemeClr val="tx2"/>
                </a:solidFill>
                <a:latin typeface="Tahoma"/>
                <a:cs typeface="Tahoma"/>
              </a:rPr>
              <a:t>Does</a:t>
            </a:r>
            <a:r>
              <a:rPr lang="en-US" sz="2000" dirty="0">
                <a:solidFill>
                  <a:schemeClr val="bg1"/>
                </a:solidFill>
                <a:latin typeface="Tahoma"/>
                <a:cs typeface="Tahoma"/>
              </a:rPr>
              <a:t> Count Towards Deductible</a:t>
            </a:r>
          </a:p>
        </p:txBody>
      </p:sp>
      <p:sp>
        <p:nvSpPr>
          <p:cNvPr id="22" name="Rectangle 21">
            <a:extLst>
              <a:ext uri="{FF2B5EF4-FFF2-40B4-BE49-F238E27FC236}">
                <a16:creationId xmlns:a16="http://schemas.microsoft.com/office/drawing/2014/main" id="{3041C89B-73B9-4B4F-AC1E-26739A768BBC}"/>
              </a:ext>
            </a:extLst>
          </p:cNvPr>
          <p:cNvSpPr/>
          <p:nvPr/>
        </p:nvSpPr>
        <p:spPr>
          <a:xfrm>
            <a:off x="6234072" y="1987994"/>
            <a:ext cx="3996573" cy="3193607"/>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accent2"/>
              </a:solidFill>
              <a:latin typeface="Tahoma"/>
            </a:endParaRPr>
          </a:p>
        </p:txBody>
      </p:sp>
      <p:sp>
        <p:nvSpPr>
          <p:cNvPr id="23" name="TextBox 22">
            <a:extLst>
              <a:ext uri="{FF2B5EF4-FFF2-40B4-BE49-F238E27FC236}">
                <a16:creationId xmlns:a16="http://schemas.microsoft.com/office/drawing/2014/main" id="{CB6E3F7C-148C-C242-8870-4317AB696BEE}"/>
              </a:ext>
            </a:extLst>
          </p:cNvPr>
          <p:cNvSpPr txBox="1"/>
          <p:nvPr/>
        </p:nvSpPr>
        <p:spPr>
          <a:xfrm>
            <a:off x="6929798" y="2059573"/>
            <a:ext cx="2706959" cy="503728"/>
          </a:xfrm>
          <a:prstGeom prst="rect">
            <a:avLst/>
          </a:prstGeom>
          <a:noFill/>
        </p:spPr>
        <p:txBody>
          <a:bodyPr wrap="none" rtlCol="0">
            <a:spAutoFit/>
          </a:bodyPr>
          <a:lstStyle/>
          <a:p>
            <a:pPr>
              <a:lnSpc>
                <a:spcPct val="200000"/>
              </a:lnSpc>
              <a:spcBef>
                <a:spcPts val="600"/>
              </a:spcBef>
              <a:buClr>
                <a:schemeClr val="bg2"/>
              </a:buClr>
            </a:pPr>
            <a:r>
              <a:rPr lang="en-US" sz="1600" dirty="0">
                <a:latin typeface="Tahoma"/>
                <a:cs typeface="Tahoma"/>
              </a:rPr>
              <a:t>Monthly premium payments</a:t>
            </a:r>
          </a:p>
        </p:txBody>
      </p:sp>
      <p:sp>
        <p:nvSpPr>
          <p:cNvPr id="24" name="Rectangle 23">
            <a:extLst>
              <a:ext uri="{FF2B5EF4-FFF2-40B4-BE49-F238E27FC236}">
                <a16:creationId xmlns:a16="http://schemas.microsoft.com/office/drawing/2014/main" id="{44675AAA-8796-DC48-8B25-9D4768B75A97}"/>
              </a:ext>
            </a:extLst>
          </p:cNvPr>
          <p:cNvSpPr/>
          <p:nvPr/>
        </p:nvSpPr>
        <p:spPr>
          <a:xfrm>
            <a:off x="6234072" y="1472131"/>
            <a:ext cx="3996573" cy="5158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buClr>
                <a:srgbClr val="D7DF23"/>
              </a:buClr>
            </a:pPr>
            <a:r>
              <a:rPr lang="en-US" b="1" dirty="0">
                <a:solidFill>
                  <a:schemeClr val="tx2"/>
                </a:solidFill>
                <a:latin typeface="Tahoma"/>
                <a:cs typeface="Tahoma"/>
              </a:rPr>
              <a:t>Doesn’t</a:t>
            </a:r>
            <a:r>
              <a:rPr lang="en-US" dirty="0">
                <a:solidFill>
                  <a:schemeClr val="bg1"/>
                </a:solidFill>
                <a:latin typeface="Tahoma"/>
                <a:cs typeface="Tahoma"/>
              </a:rPr>
              <a:t> Count Towards Deductible</a:t>
            </a:r>
          </a:p>
        </p:txBody>
      </p:sp>
      <p:pic>
        <p:nvPicPr>
          <p:cNvPr id="26" name="Picture 25">
            <a:extLst>
              <a:ext uri="{FF2B5EF4-FFF2-40B4-BE49-F238E27FC236}">
                <a16:creationId xmlns:a16="http://schemas.microsoft.com/office/drawing/2014/main" id="{CF85191A-B63E-AD44-9C2E-49959DBF64C9}"/>
              </a:ext>
            </a:extLst>
          </p:cNvPr>
          <p:cNvPicPr>
            <a:picLocks noChangeAspect="1"/>
          </p:cNvPicPr>
          <p:nvPr/>
        </p:nvPicPr>
        <p:blipFill>
          <a:blip r:embed="rId3"/>
          <a:stretch>
            <a:fillRect/>
          </a:stretch>
        </p:blipFill>
        <p:spPr>
          <a:xfrm>
            <a:off x="6412944" y="2195691"/>
            <a:ext cx="444875" cy="438912"/>
          </a:xfrm>
          <a:prstGeom prst="rect">
            <a:avLst/>
          </a:prstGeom>
        </p:spPr>
      </p:pic>
      <p:pic>
        <p:nvPicPr>
          <p:cNvPr id="28" name="Picture 27">
            <a:extLst>
              <a:ext uri="{FF2B5EF4-FFF2-40B4-BE49-F238E27FC236}">
                <a16:creationId xmlns:a16="http://schemas.microsoft.com/office/drawing/2014/main" id="{B9FFBE55-9C66-3F4E-B7BD-E1A6E52C71B4}"/>
              </a:ext>
            </a:extLst>
          </p:cNvPr>
          <p:cNvPicPr>
            <a:picLocks noChangeAspect="1"/>
          </p:cNvPicPr>
          <p:nvPr/>
        </p:nvPicPr>
        <p:blipFill>
          <a:blip r:embed="rId4"/>
          <a:stretch>
            <a:fillRect/>
          </a:stretch>
        </p:blipFill>
        <p:spPr>
          <a:xfrm>
            <a:off x="2114179" y="2195691"/>
            <a:ext cx="444908" cy="438912"/>
          </a:xfrm>
          <a:prstGeom prst="rect">
            <a:avLst/>
          </a:prstGeom>
        </p:spPr>
      </p:pic>
      <p:pic>
        <p:nvPicPr>
          <p:cNvPr id="29" name="Picture 28">
            <a:extLst>
              <a:ext uri="{FF2B5EF4-FFF2-40B4-BE49-F238E27FC236}">
                <a16:creationId xmlns:a16="http://schemas.microsoft.com/office/drawing/2014/main" id="{B16D85A7-BBD4-ED40-8E5D-D865B9D600C8}"/>
              </a:ext>
            </a:extLst>
          </p:cNvPr>
          <p:cNvPicPr>
            <a:picLocks noChangeAspect="1"/>
          </p:cNvPicPr>
          <p:nvPr/>
        </p:nvPicPr>
        <p:blipFill>
          <a:blip r:embed="rId4"/>
          <a:stretch>
            <a:fillRect/>
          </a:stretch>
        </p:blipFill>
        <p:spPr>
          <a:xfrm>
            <a:off x="2114179" y="2729080"/>
            <a:ext cx="444908" cy="438912"/>
          </a:xfrm>
          <a:prstGeom prst="rect">
            <a:avLst/>
          </a:prstGeom>
        </p:spPr>
      </p:pic>
      <p:pic>
        <p:nvPicPr>
          <p:cNvPr id="30" name="Picture 29">
            <a:extLst>
              <a:ext uri="{FF2B5EF4-FFF2-40B4-BE49-F238E27FC236}">
                <a16:creationId xmlns:a16="http://schemas.microsoft.com/office/drawing/2014/main" id="{BCBE67F0-CA85-F249-AAA4-AE03490729FE}"/>
              </a:ext>
            </a:extLst>
          </p:cNvPr>
          <p:cNvPicPr>
            <a:picLocks noChangeAspect="1"/>
          </p:cNvPicPr>
          <p:nvPr/>
        </p:nvPicPr>
        <p:blipFill>
          <a:blip r:embed="rId4"/>
          <a:stretch>
            <a:fillRect/>
          </a:stretch>
        </p:blipFill>
        <p:spPr>
          <a:xfrm>
            <a:off x="2114179" y="3304086"/>
            <a:ext cx="444908" cy="438912"/>
          </a:xfrm>
          <a:prstGeom prst="rect">
            <a:avLst/>
          </a:prstGeom>
        </p:spPr>
      </p:pic>
      <p:pic>
        <p:nvPicPr>
          <p:cNvPr id="31" name="Picture 30">
            <a:extLst>
              <a:ext uri="{FF2B5EF4-FFF2-40B4-BE49-F238E27FC236}">
                <a16:creationId xmlns:a16="http://schemas.microsoft.com/office/drawing/2014/main" id="{75D79591-DBDA-224E-957B-D8EC729EFC66}"/>
              </a:ext>
            </a:extLst>
          </p:cNvPr>
          <p:cNvPicPr>
            <a:picLocks noChangeAspect="1"/>
          </p:cNvPicPr>
          <p:nvPr/>
        </p:nvPicPr>
        <p:blipFill>
          <a:blip r:embed="rId4"/>
          <a:stretch>
            <a:fillRect/>
          </a:stretch>
        </p:blipFill>
        <p:spPr>
          <a:xfrm>
            <a:off x="2114179" y="3879092"/>
            <a:ext cx="444908" cy="438912"/>
          </a:xfrm>
          <a:prstGeom prst="rect">
            <a:avLst/>
          </a:prstGeom>
        </p:spPr>
      </p:pic>
      <p:pic>
        <p:nvPicPr>
          <p:cNvPr id="32" name="Picture 31">
            <a:extLst>
              <a:ext uri="{FF2B5EF4-FFF2-40B4-BE49-F238E27FC236}">
                <a16:creationId xmlns:a16="http://schemas.microsoft.com/office/drawing/2014/main" id="{BF66692F-9E5A-7E43-B3B5-B5BABDD6E8D8}"/>
              </a:ext>
            </a:extLst>
          </p:cNvPr>
          <p:cNvPicPr>
            <a:picLocks noChangeAspect="1"/>
          </p:cNvPicPr>
          <p:nvPr/>
        </p:nvPicPr>
        <p:blipFill>
          <a:blip r:embed="rId4"/>
          <a:stretch>
            <a:fillRect/>
          </a:stretch>
        </p:blipFill>
        <p:spPr>
          <a:xfrm>
            <a:off x="2114179" y="4454098"/>
            <a:ext cx="444908" cy="438912"/>
          </a:xfrm>
          <a:prstGeom prst="rect">
            <a:avLst/>
          </a:prstGeom>
        </p:spPr>
      </p:pic>
    </p:spTree>
    <p:extLst>
      <p:ext uri="{BB962C8B-B14F-4D97-AF65-F5344CB8AC3E}">
        <p14:creationId xmlns:p14="http://schemas.microsoft.com/office/powerpoint/2010/main" val="2005654114"/>
      </p:ext>
    </p:extLst>
  </p:cSld>
  <p:clrMapOvr>
    <a:masterClrMapping/>
  </p:clrMapOvr>
  <mc:AlternateContent xmlns:mc="http://schemas.openxmlformats.org/markup-compatibility/2006" xmlns:p14="http://schemas.microsoft.com/office/powerpoint/2010/main">
    <mc:Choice Requires="p14">
      <p:transition spd="slow" p14:dur="2000" advTm="38741"/>
    </mc:Choice>
    <mc:Fallback xmlns="">
      <p:transition spd="slow" advTm="38741"/>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5F13B-A169-334F-B102-592A3B622BBD}"/>
              </a:ext>
            </a:extLst>
          </p:cNvPr>
          <p:cNvSpPr>
            <a:spLocks noGrp="1"/>
          </p:cNvSpPr>
          <p:nvPr>
            <p:ph type="title"/>
          </p:nvPr>
        </p:nvSpPr>
        <p:spPr/>
        <p:txBody>
          <a:bodyPr/>
          <a:lstStyle/>
          <a:p>
            <a:r>
              <a:rPr lang="en-US" dirty="0"/>
              <a:t>Health Savings Account </a:t>
            </a:r>
            <a:r>
              <a:rPr lang="en-US" dirty="0">
                <a:solidFill>
                  <a:schemeClr val="bg2"/>
                </a:solidFill>
              </a:rPr>
              <a:t>(</a:t>
            </a:r>
            <a:r>
              <a:rPr lang="en-US" b="1" dirty="0">
                <a:solidFill>
                  <a:schemeClr val="bg2"/>
                </a:solidFill>
              </a:rPr>
              <a:t>HSA</a:t>
            </a:r>
            <a:r>
              <a:rPr lang="en-US" dirty="0">
                <a:solidFill>
                  <a:schemeClr val="bg2"/>
                </a:solidFill>
              </a:rPr>
              <a:t>)</a:t>
            </a:r>
          </a:p>
        </p:txBody>
      </p:sp>
      <p:sp>
        <p:nvSpPr>
          <p:cNvPr id="4" name="Slide Number Placeholder 3">
            <a:extLst>
              <a:ext uri="{FF2B5EF4-FFF2-40B4-BE49-F238E27FC236}">
                <a16:creationId xmlns:a16="http://schemas.microsoft.com/office/drawing/2014/main" id="{15F9DA81-8334-3446-BFB5-978ECF0D6F0E}"/>
              </a:ext>
            </a:extLst>
          </p:cNvPr>
          <p:cNvSpPr>
            <a:spLocks noGrp="1"/>
          </p:cNvSpPr>
          <p:nvPr>
            <p:ph type="sldNum" sz="quarter" idx="4"/>
          </p:nvPr>
        </p:nvSpPr>
        <p:spPr/>
        <p:txBody>
          <a:bodyPr/>
          <a:lstStyle/>
          <a:p>
            <a:fld id="{394606BD-0334-E646-A4C0-36CF658FFFDB}" type="slidenum">
              <a:rPr lang="en-US" smtClean="0"/>
              <a:pPr/>
              <a:t>7</a:t>
            </a:fld>
            <a:endParaRPr lang="en-US" dirty="0"/>
          </a:p>
        </p:txBody>
      </p:sp>
      <p:cxnSp>
        <p:nvCxnSpPr>
          <p:cNvPr id="5" name="Straight Connector 4">
            <a:extLst>
              <a:ext uri="{FF2B5EF4-FFF2-40B4-BE49-F238E27FC236}">
                <a16:creationId xmlns:a16="http://schemas.microsoft.com/office/drawing/2014/main" id="{5045E715-CC11-EC4E-9E03-7C762DE3DE02}"/>
              </a:ext>
            </a:extLst>
          </p:cNvPr>
          <p:cNvCxnSpPr>
            <a:cxnSpLocks/>
          </p:cNvCxnSpPr>
          <p:nvPr/>
        </p:nvCxnSpPr>
        <p:spPr>
          <a:xfrm>
            <a:off x="1997605" y="5410110"/>
            <a:ext cx="8096746" cy="0"/>
          </a:xfrm>
          <a:prstGeom prst="line">
            <a:avLst/>
          </a:prstGeom>
          <a:noFill/>
          <a:ln w="28575" cap="flat" cmpd="sng" algn="ctr">
            <a:solidFill>
              <a:srgbClr val="005373"/>
            </a:solidFill>
            <a:prstDash val="sysDot"/>
            <a:headEnd type="oval" w="med" len="med"/>
            <a:tailEnd type="oval" w="med" len="med"/>
          </a:ln>
          <a:effectLst/>
        </p:spPr>
      </p:cxnSp>
      <p:sp>
        <p:nvSpPr>
          <p:cNvPr id="6" name="TextBox 5">
            <a:extLst>
              <a:ext uri="{FF2B5EF4-FFF2-40B4-BE49-F238E27FC236}">
                <a16:creationId xmlns:a16="http://schemas.microsoft.com/office/drawing/2014/main" id="{505D43FB-0D36-C940-85C8-D82E9D0A5C3B}"/>
              </a:ext>
            </a:extLst>
          </p:cNvPr>
          <p:cNvSpPr txBox="1"/>
          <p:nvPr/>
        </p:nvSpPr>
        <p:spPr>
          <a:xfrm>
            <a:off x="4378453" y="5148501"/>
            <a:ext cx="3272787" cy="461665"/>
          </a:xfrm>
          <a:prstGeom prst="rect">
            <a:avLst/>
          </a:prstGeom>
          <a:gradFill>
            <a:gsLst>
              <a:gs pos="0">
                <a:srgbClr val="007DC5">
                  <a:lumMod val="85000"/>
                  <a:lumOff val="15000"/>
                </a:srgbClr>
              </a:gs>
              <a:gs pos="97000">
                <a:srgbClr val="007DC5"/>
              </a:gs>
            </a:gsLst>
            <a:path path="circle">
              <a:fillToRect l="50000" t="50000" r="50000" b="50000"/>
            </a:path>
          </a:gradFill>
        </p:spPr>
        <p:txBody>
          <a:bodyPr wrap="square" rtlCol="0">
            <a:spAutoFit/>
          </a:bodyPr>
          <a:lstStyle/>
          <a:p>
            <a:pPr algn="ctr" defTabSz="914400">
              <a:buClr>
                <a:srgbClr val="AFD2E1"/>
              </a:buClr>
              <a:defRPr/>
            </a:pPr>
            <a:r>
              <a:rPr lang="en-US" sz="2400" b="1" kern="0" dirty="0">
                <a:solidFill>
                  <a:prstClr val="white"/>
                </a:solidFill>
                <a:latin typeface="Tahoma"/>
                <a:cs typeface="Tahoma"/>
              </a:rPr>
              <a:t>HSA Benefits</a:t>
            </a:r>
            <a:endParaRPr lang="en-US" sz="1400" kern="0" dirty="0">
              <a:solidFill>
                <a:prstClr val="white"/>
              </a:solidFill>
              <a:latin typeface="Tahoma"/>
              <a:cs typeface="Tahoma"/>
            </a:endParaRPr>
          </a:p>
        </p:txBody>
      </p:sp>
      <p:sp>
        <p:nvSpPr>
          <p:cNvPr id="9" name="Rectangle 8">
            <a:extLst>
              <a:ext uri="{FF2B5EF4-FFF2-40B4-BE49-F238E27FC236}">
                <a16:creationId xmlns:a16="http://schemas.microsoft.com/office/drawing/2014/main" id="{B6E5E926-2A2E-3F48-B85E-00748084C585}"/>
              </a:ext>
            </a:extLst>
          </p:cNvPr>
          <p:cNvSpPr/>
          <p:nvPr/>
        </p:nvSpPr>
        <p:spPr>
          <a:xfrm>
            <a:off x="4668655" y="3664698"/>
            <a:ext cx="2561897" cy="1015663"/>
          </a:xfrm>
          <a:prstGeom prst="rect">
            <a:avLst/>
          </a:prstGeom>
        </p:spPr>
        <p:txBody>
          <a:bodyPr wrap="square">
            <a:spAutoFit/>
          </a:bodyPr>
          <a:lstStyle/>
          <a:p>
            <a:pPr algn="ctr" defTabSz="914400">
              <a:defRPr/>
            </a:pPr>
            <a:r>
              <a:rPr lang="en-US" sz="2000" b="1" dirty="0">
                <a:solidFill>
                  <a:schemeClr val="accent2"/>
                </a:solidFill>
                <a:latin typeface="Tahoma"/>
              </a:rPr>
              <a:t>Use to </a:t>
            </a:r>
            <a:r>
              <a:rPr lang="en-US" sz="2000" b="1" kern="0" dirty="0">
                <a:solidFill>
                  <a:schemeClr val="accent2"/>
                </a:solidFill>
                <a:latin typeface="Tahoma"/>
              </a:rPr>
              <a:t>Pay Qualified Medical Expenses</a:t>
            </a:r>
          </a:p>
        </p:txBody>
      </p:sp>
      <p:sp>
        <p:nvSpPr>
          <p:cNvPr id="10" name="Rectangle 9">
            <a:extLst>
              <a:ext uri="{FF2B5EF4-FFF2-40B4-BE49-F238E27FC236}">
                <a16:creationId xmlns:a16="http://schemas.microsoft.com/office/drawing/2014/main" id="{78F7DEF2-A015-BD4D-947D-2FC89FB98C54}"/>
              </a:ext>
            </a:extLst>
          </p:cNvPr>
          <p:cNvSpPr/>
          <p:nvPr/>
        </p:nvSpPr>
        <p:spPr>
          <a:xfrm>
            <a:off x="1804855" y="3664697"/>
            <a:ext cx="2561897" cy="707886"/>
          </a:xfrm>
          <a:prstGeom prst="rect">
            <a:avLst/>
          </a:prstGeom>
        </p:spPr>
        <p:txBody>
          <a:bodyPr wrap="square">
            <a:spAutoFit/>
          </a:bodyPr>
          <a:lstStyle/>
          <a:p>
            <a:pPr algn="ctr" defTabSz="914400">
              <a:defRPr/>
            </a:pPr>
            <a:r>
              <a:rPr lang="en-US" sz="2000" b="1" kern="0" dirty="0">
                <a:solidFill>
                  <a:schemeClr val="accent2"/>
                </a:solidFill>
                <a:latin typeface="Tahoma"/>
              </a:rPr>
              <a:t>Tax </a:t>
            </a:r>
          </a:p>
          <a:p>
            <a:pPr algn="ctr" defTabSz="914400">
              <a:defRPr/>
            </a:pPr>
            <a:r>
              <a:rPr lang="en-US" sz="2000" b="1" kern="0" dirty="0">
                <a:solidFill>
                  <a:schemeClr val="accent2"/>
                </a:solidFill>
                <a:latin typeface="Tahoma"/>
              </a:rPr>
              <a:t>Free</a:t>
            </a:r>
          </a:p>
        </p:txBody>
      </p:sp>
      <p:sp>
        <p:nvSpPr>
          <p:cNvPr id="11" name="Rectangle 10">
            <a:extLst>
              <a:ext uri="{FF2B5EF4-FFF2-40B4-BE49-F238E27FC236}">
                <a16:creationId xmlns:a16="http://schemas.microsoft.com/office/drawing/2014/main" id="{14884C37-59DE-E241-A751-8E304DFC5983}"/>
              </a:ext>
            </a:extLst>
          </p:cNvPr>
          <p:cNvSpPr/>
          <p:nvPr/>
        </p:nvSpPr>
        <p:spPr>
          <a:xfrm>
            <a:off x="7532455" y="3664697"/>
            <a:ext cx="2561897" cy="707886"/>
          </a:xfrm>
          <a:prstGeom prst="rect">
            <a:avLst/>
          </a:prstGeom>
        </p:spPr>
        <p:txBody>
          <a:bodyPr wrap="square">
            <a:spAutoFit/>
          </a:bodyPr>
          <a:lstStyle/>
          <a:p>
            <a:pPr algn="ctr" defTabSz="914400">
              <a:defRPr/>
            </a:pPr>
            <a:r>
              <a:rPr lang="en-US" sz="2000" b="1" kern="0" dirty="0">
                <a:solidFill>
                  <a:schemeClr val="accent2"/>
                </a:solidFill>
                <a:latin typeface="Tahoma"/>
              </a:rPr>
              <a:t>Yours to Keep </a:t>
            </a:r>
          </a:p>
          <a:p>
            <a:pPr algn="ctr" defTabSz="914400">
              <a:defRPr/>
            </a:pPr>
            <a:r>
              <a:rPr lang="en-US" sz="2000" b="1" kern="0" dirty="0">
                <a:solidFill>
                  <a:schemeClr val="accent2"/>
                </a:solidFill>
                <a:latin typeface="Tahoma"/>
              </a:rPr>
              <a:t>and Grow</a:t>
            </a:r>
          </a:p>
        </p:txBody>
      </p:sp>
      <p:pic>
        <p:nvPicPr>
          <p:cNvPr id="14" name="Picture 13">
            <a:extLst>
              <a:ext uri="{FF2B5EF4-FFF2-40B4-BE49-F238E27FC236}">
                <a16:creationId xmlns:a16="http://schemas.microsoft.com/office/drawing/2014/main" id="{AFC09E3C-213C-1B40-B149-80E8E7F66764}"/>
              </a:ext>
            </a:extLst>
          </p:cNvPr>
          <p:cNvPicPr>
            <a:picLocks noChangeAspect="1"/>
          </p:cNvPicPr>
          <p:nvPr/>
        </p:nvPicPr>
        <p:blipFill>
          <a:blip r:embed="rId3"/>
          <a:stretch>
            <a:fillRect/>
          </a:stretch>
        </p:blipFill>
        <p:spPr>
          <a:xfrm>
            <a:off x="2216071" y="1756990"/>
            <a:ext cx="1742192" cy="1718775"/>
          </a:xfrm>
          <a:prstGeom prst="rect">
            <a:avLst/>
          </a:prstGeom>
        </p:spPr>
      </p:pic>
      <p:pic>
        <p:nvPicPr>
          <p:cNvPr id="16" name="Picture 15">
            <a:extLst>
              <a:ext uri="{FF2B5EF4-FFF2-40B4-BE49-F238E27FC236}">
                <a16:creationId xmlns:a16="http://schemas.microsoft.com/office/drawing/2014/main" id="{A9EC11C0-8513-D64B-8894-2D9ABA990EAA}"/>
              </a:ext>
            </a:extLst>
          </p:cNvPr>
          <p:cNvPicPr>
            <a:picLocks noChangeAspect="1"/>
          </p:cNvPicPr>
          <p:nvPr/>
        </p:nvPicPr>
        <p:blipFill>
          <a:blip r:embed="rId4"/>
          <a:stretch>
            <a:fillRect/>
          </a:stretch>
        </p:blipFill>
        <p:spPr>
          <a:xfrm>
            <a:off x="5224672" y="1756468"/>
            <a:ext cx="1742656" cy="1719296"/>
          </a:xfrm>
          <a:prstGeom prst="rect">
            <a:avLst/>
          </a:prstGeom>
        </p:spPr>
      </p:pic>
      <p:pic>
        <p:nvPicPr>
          <p:cNvPr id="18" name="Picture 17">
            <a:extLst>
              <a:ext uri="{FF2B5EF4-FFF2-40B4-BE49-F238E27FC236}">
                <a16:creationId xmlns:a16="http://schemas.microsoft.com/office/drawing/2014/main" id="{D74DE800-6344-2A44-8E77-10D90F74D68D}"/>
              </a:ext>
            </a:extLst>
          </p:cNvPr>
          <p:cNvPicPr>
            <a:picLocks noChangeAspect="1"/>
          </p:cNvPicPr>
          <p:nvPr/>
        </p:nvPicPr>
        <p:blipFill>
          <a:blip r:embed="rId5"/>
          <a:stretch>
            <a:fillRect/>
          </a:stretch>
        </p:blipFill>
        <p:spPr>
          <a:xfrm>
            <a:off x="7951408" y="1770313"/>
            <a:ext cx="1723989" cy="1705451"/>
          </a:xfrm>
          <a:prstGeom prst="rect">
            <a:avLst/>
          </a:prstGeom>
        </p:spPr>
      </p:pic>
    </p:spTree>
    <p:extLst>
      <p:ext uri="{BB962C8B-B14F-4D97-AF65-F5344CB8AC3E}">
        <p14:creationId xmlns:p14="http://schemas.microsoft.com/office/powerpoint/2010/main" val="726177973"/>
      </p:ext>
    </p:extLst>
  </p:cSld>
  <p:clrMapOvr>
    <a:masterClrMapping/>
  </p:clrMapOvr>
  <mc:AlternateContent xmlns:mc="http://schemas.openxmlformats.org/markup-compatibility/2006" xmlns:p14="http://schemas.microsoft.com/office/powerpoint/2010/main">
    <mc:Choice Requires="p14">
      <p:transition spd="slow" p14:dur="2000" advTm="65592"/>
    </mc:Choice>
    <mc:Fallback xmlns="">
      <p:transition spd="slow" advTm="65592"/>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0" y="1"/>
            <a:ext cx="12191999" cy="6008598"/>
          </a:xfrm>
          <a:solidFill>
            <a:schemeClr val="accent1"/>
          </a:solidFill>
        </p:spPr>
        <p:txBody>
          <a:bodyPr anchor="ctr">
            <a:normAutofit/>
          </a:bodyPr>
          <a:lstStyle/>
          <a:p>
            <a:pPr marL="0" indent="0" algn="ctr">
              <a:buNone/>
            </a:pPr>
            <a:r>
              <a:rPr lang="en-US" sz="4400" b="1" dirty="0">
                <a:solidFill>
                  <a:schemeClr val="bg2">
                    <a:lumMod val="50000"/>
                  </a:schemeClr>
                </a:solidFill>
              </a:rPr>
              <a:t>STOP AND CUSTOMIZE</a:t>
            </a:r>
          </a:p>
          <a:p>
            <a:pPr marL="457200" indent="0" algn="ctr">
              <a:buNone/>
            </a:pPr>
            <a:endParaRPr lang="en-US" sz="3200" b="1" dirty="0">
              <a:solidFill>
                <a:schemeClr val="bg2">
                  <a:lumMod val="60000"/>
                  <a:lumOff val="40000"/>
                </a:schemeClr>
              </a:solidFill>
            </a:endParaRPr>
          </a:p>
          <a:p>
            <a:pPr marL="457200" indent="0">
              <a:buNone/>
            </a:pPr>
            <a:r>
              <a:rPr lang="en-US" sz="3200" b="1" dirty="0">
                <a:solidFill>
                  <a:schemeClr val="bg1"/>
                </a:solidFill>
              </a:rPr>
              <a:t>Review slides 9 and 10 and delete the one that is not relevant for your group. </a:t>
            </a:r>
          </a:p>
          <a:p>
            <a:pPr marL="457200" indent="0" algn="ctr">
              <a:buNone/>
            </a:pPr>
            <a:endParaRPr lang="en-US" sz="3200" b="1" dirty="0">
              <a:solidFill>
                <a:schemeClr val="bg1"/>
              </a:solidFill>
            </a:endParaRPr>
          </a:p>
          <a:p>
            <a:pPr marL="457200" indent="0"/>
            <a:r>
              <a:rPr lang="en-US" sz="3200" b="1" dirty="0">
                <a:solidFill>
                  <a:schemeClr val="bg1"/>
                </a:solidFill>
              </a:rPr>
              <a:t>If you make an employer contribution, keep Slide 9 &amp; customize the amounts.</a:t>
            </a:r>
          </a:p>
          <a:p>
            <a:pPr marL="457200" indent="0"/>
            <a:r>
              <a:rPr lang="en-US" sz="3200" b="1" dirty="0">
                <a:solidFill>
                  <a:schemeClr val="bg1"/>
                </a:solidFill>
              </a:rPr>
              <a:t>If you do not make an employer contribution, keep slide 10. </a:t>
            </a:r>
            <a:endParaRPr lang="en-US" sz="32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4"/>
          </p:nvPr>
        </p:nvSpPr>
        <p:spPr/>
        <p:txBody>
          <a:bodyPr/>
          <a:lstStyle/>
          <a:p>
            <a:fld id="{394606BD-0334-E646-A4C0-36CF658FFFDB}" type="slidenum">
              <a:rPr lang="en-US" smtClean="0"/>
              <a:pPr/>
              <a:t>8</a:t>
            </a:fld>
            <a:endParaRPr lang="en-US" sz="1100" dirty="0"/>
          </a:p>
        </p:txBody>
      </p:sp>
    </p:spTree>
    <p:extLst>
      <p:ext uri="{BB962C8B-B14F-4D97-AF65-F5344CB8AC3E}">
        <p14:creationId xmlns:p14="http://schemas.microsoft.com/office/powerpoint/2010/main" val="1544970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23EE-544E-2A4C-A8F5-316E1EDC994F}"/>
              </a:ext>
            </a:extLst>
          </p:cNvPr>
          <p:cNvSpPr>
            <a:spLocks noGrp="1"/>
          </p:cNvSpPr>
          <p:nvPr>
            <p:ph type="title"/>
          </p:nvPr>
        </p:nvSpPr>
        <p:spPr/>
        <p:txBody>
          <a:bodyPr/>
          <a:lstStyle/>
          <a:p>
            <a:r>
              <a:rPr lang="en-US" dirty="0"/>
              <a:t>Simplifying </a:t>
            </a:r>
            <a:r>
              <a:rPr lang="en-US" b="1" dirty="0">
                <a:solidFill>
                  <a:schemeClr val="bg2"/>
                </a:solidFill>
              </a:rPr>
              <a:t>Costs</a:t>
            </a:r>
            <a:r>
              <a:rPr lang="en-US" dirty="0"/>
              <a:t> by Using HSA</a:t>
            </a:r>
          </a:p>
        </p:txBody>
      </p:sp>
      <p:sp>
        <p:nvSpPr>
          <p:cNvPr id="4" name="Slide Number Placeholder 3">
            <a:extLst>
              <a:ext uri="{FF2B5EF4-FFF2-40B4-BE49-F238E27FC236}">
                <a16:creationId xmlns:a16="http://schemas.microsoft.com/office/drawing/2014/main" id="{9C3478E3-0AB8-1241-964D-D7EB15AD8A58}"/>
              </a:ext>
            </a:extLst>
          </p:cNvPr>
          <p:cNvSpPr>
            <a:spLocks noGrp="1"/>
          </p:cNvSpPr>
          <p:nvPr>
            <p:ph type="sldNum" sz="quarter" idx="4"/>
          </p:nvPr>
        </p:nvSpPr>
        <p:spPr/>
        <p:txBody>
          <a:bodyPr/>
          <a:lstStyle/>
          <a:p>
            <a:fld id="{394606BD-0334-E646-A4C0-36CF658FFFDB}" type="slidenum">
              <a:rPr lang="en-US" smtClean="0"/>
              <a:pPr/>
              <a:t>9</a:t>
            </a:fld>
            <a:endParaRPr lang="en-US" dirty="0"/>
          </a:p>
        </p:txBody>
      </p:sp>
      <p:sp>
        <p:nvSpPr>
          <p:cNvPr id="5" name="Rectangle 4">
            <a:extLst>
              <a:ext uri="{FF2B5EF4-FFF2-40B4-BE49-F238E27FC236}">
                <a16:creationId xmlns:a16="http://schemas.microsoft.com/office/drawing/2014/main" id="{C449DF93-073A-9141-9097-9AF11BD04B04}"/>
              </a:ext>
            </a:extLst>
          </p:cNvPr>
          <p:cNvSpPr/>
          <p:nvPr/>
        </p:nvSpPr>
        <p:spPr>
          <a:xfrm>
            <a:off x="2746466" y="1101484"/>
            <a:ext cx="6775268" cy="985131"/>
          </a:xfrm>
          <a:prstGeom prst="rect">
            <a:avLst/>
          </a:prstGeom>
          <a:gradFill>
            <a:gsLst>
              <a:gs pos="0">
                <a:schemeClr val="accent2"/>
              </a:gs>
              <a:gs pos="100000">
                <a:schemeClr val="accent2">
                  <a:lumMod val="75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prstClr val="white"/>
                </a:solidFill>
                <a:latin typeface="Tahoma"/>
              </a:rPr>
              <a:t>Maximum Contribution</a:t>
            </a:r>
          </a:p>
          <a:p>
            <a:pPr lvl="0" algn="ctr"/>
            <a:r>
              <a:rPr lang="en-US" sz="1200" dirty="0">
                <a:solidFill>
                  <a:prstClr val="white"/>
                </a:solidFill>
                <a:latin typeface="Tahoma"/>
              </a:rPr>
              <a:t>Each year the IRS sets a maximum amount that you can contribute to your HSA. </a:t>
            </a:r>
          </a:p>
          <a:p>
            <a:pPr lvl="0" algn="ctr"/>
            <a:r>
              <a:rPr lang="en-US" sz="1200" dirty="0">
                <a:solidFill>
                  <a:prstClr val="white"/>
                </a:solidFill>
                <a:latin typeface="Tahoma"/>
              </a:rPr>
              <a:t>An HSA account is </a:t>
            </a:r>
            <a:r>
              <a:rPr lang="en-US" sz="1200" b="1" dirty="0">
                <a:solidFill>
                  <a:srgbClr val="005373">
                    <a:lumMod val="60000"/>
                    <a:lumOff val="40000"/>
                  </a:srgbClr>
                </a:solidFill>
                <a:latin typeface="Tahoma"/>
              </a:rPr>
              <a:t>tax advantaged </a:t>
            </a:r>
            <a:r>
              <a:rPr lang="en-US" sz="1200" dirty="0">
                <a:solidFill>
                  <a:prstClr val="white"/>
                </a:solidFill>
                <a:latin typeface="Tahoma"/>
              </a:rPr>
              <a:t>and usually comes directly out of your paycheck. </a:t>
            </a:r>
            <a:endParaRPr lang="en-US" sz="1600" dirty="0">
              <a:solidFill>
                <a:prstClr val="white"/>
              </a:solidFill>
              <a:latin typeface="Tahoma"/>
            </a:endParaRPr>
          </a:p>
        </p:txBody>
      </p:sp>
      <p:sp>
        <p:nvSpPr>
          <p:cNvPr id="6" name="Rectangle 5">
            <a:extLst>
              <a:ext uri="{FF2B5EF4-FFF2-40B4-BE49-F238E27FC236}">
                <a16:creationId xmlns:a16="http://schemas.microsoft.com/office/drawing/2014/main" id="{C9802B36-4474-D547-A412-C5CD1B879148}"/>
              </a:ext>
            </a:extLst>
          </p:cNvPr>
          <p:cNvSpPr/>
          <p:nvPr/>
        </p:nvSpPr>
        <p:spPr>
          <a:xfrm>
            <a:off x="2746467" y="2190368"/>
            <a:ext cx="3326673" cy="1136156"/>
          </a:xfrm>
          <a:prstGeom prst="rect">
            <a:avLst/>
          </a:prstGeom>
          <a:gradFill flip="none" rotWithShape="1">
            <a:gsLst>
              <a:gs pos="0">
                <a:schemeClr val="tx2">
                  <a:lumMod val="60000"/>
                  <a:lumOff val="40000"/>
                </a:schemeClr>
              </a:gs>
              <a:gs pos="99000">
                <a:schemeClr val="tx2"/>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srgbClr val="005373"/>
                </a:solidFill>
                <a:latin typeface="Tahoma"/>
              </a:rPr>
              <a:t>Employer Contributions</a:t>
            </a:r>
          </a:p>
          <a:p>
            <a:pPr lvl="0" algn="ctr"/>
            <a:r>
              <a:rPr lang="en-US" sz="1100" dirty="0">
                <a:solidFill>
                  <a:srgbClr val="005373"/>
                </a:solidFill>
                <a:latin typeface="Tahoma"/>
              </a:rPr>
              <a:t>If you’re on a group plan, check with your employer to see if they make any contributions to your HSA for you. </a:t>
            </a:r>
            <a:endParaRPr lang="en-US" sz="1400" dirty="0">
              <a:solidFill>
                <a:srgbClr val="005373"/>
              </a:solidFill>
              <a:latin typeface="Tahoma"/>
            </a:endParaRPr>
          </a:p>
        </p:txBody>
      </p:sp>
      <p:sp>
        <p:nvSpPr>
          <p:cNvPr id="7" name="Rectangle 6">
            <a:extLst>
              <a:ext uri="{FF2B5EF4-FFF2-40B4-BE49-F238E27FC236}">
                <a16:creationId xmlns:a16="http://schemas.microsoft.com/office/drawing/2014/main" id="{24770E01-26B2-3146-9B21-F353BE76FEA7}"/>
              </a:ext>
            </a:extLst>
          </p:cNvPr>
          <p:cNvSpPr/>
          <p:nvPr/>
        </p:nvSpPr>
        <p:spPr>
          <a:xfrm>
            <a:off x="6134100" y="2190368"/>
            <a:ext cx="3387634" cy="1136156"/>
          </a:xfrm>
          <a:prstGeom prst="rect">
            <a:avLst/>
          </a:prstGeom>
          <a:gradFill flip="none" rotWithShape="1">
            <a:gsLst>
              <a:gs pos="0">
                <a:schemeClr val="tx2">
                  <a:lumMod val="60000"/>
                  <a:lumOff val="40000"/>
                </a:schemeClr>
              </a:gs>
              <a:gs pos="99000">
                <a:schemeClr val="tx2"/>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a:solidFill>
                  <a:srgbClr val="005373"/>
                </a:solidFill>
                <a:latin typeface="Tahoma"/>
              </a:rPr>
              <a:t>Your Contributions</a:t>
            </a:r>
          </a:p>
          <a:p>
            <a:pPr lvl="0" algn="ctr"/>
            <a:r>
              <a:rPr lang="en-US" sz="1100" dirty="0">
                <a:solidFill>
                  <a:srgbClr val="005373"/>
                </a:solidFill>
                <a:latin typeface="Tahoma"/>
              </a:rPr>
              <a:t>You choose whether you want to make </a:t>
            </a:r>
            <a:r>
              <a:rPr lang="en-US" sz="1100" b="1" dirty="0">
                <a:solidFill>
                  <a:srgbClr val="007DC5"/>
                </a:solidFill>
                <a:latin typeface="Tahoma"/>
              </a:rPr>
              <a:t>additional</a:t>
            </a:r>
            <a:r>
              <a:rPr lang="en-US" sz="1100" dirty="0">
                <a:solidFill>
                  <a:srgbClr val="005373"/>
                </a:solidFill>
                <a:latin typeface="Tahoma"/>
              </a:rPr>
              <a:t> contributions to your HSA account. You can </a:t>
            </a:r>
            <a:r>
              <a:rPr lang="en-US" sz="1100" b="1" dirty="0">
                <a:solidFill>
                  <a:srgbClr val="007DC5"/>
                </a:solidFill>
                <a:latin typeface="Tahoma"/>
              </a:rPr>
              <a:t>change</a:t>
            </a:r>
            <a:r>
              <a:rPr lang="en-US" sz="1100" dirty="0">
                <a:solidFill>
                  <a:srgbClr val="005373"/>
                </a:solidFill>
                <a:latin typeface="Tahoma"/>
              </a:rPr>
              <a:t> the amount throughout the year, up to the maximum.</a:t>
            </a:r>
            <a:endParaRPr lang="en-US" sz="1400" dirty="0">
              <a:solidFill>
                <a:srgbClr val="005373"/>
              </a:solidFill>
              <a:latin typeface="Tahoma"/>
            </a:endParaRPr>
          </a:p>
        </p:txBody>
      </p:sp>
      <p:sp>
        <p:nvSpPr>
          <p:cNvPr id="8" name="Rectangle 7">
            <a:extLst>
              <a:ext uri="{FF2B5EF4-FFF2-40B4-BE49-F238E27FC236}">
                <a16:creationId xmlns:a16="http://schemas.microsoft.com/office/drawing/2014/main" id="{8BCD53F2-2856-C94E-A719-5399FF4DF1E7}"/>
              </a:ext>
            </a:extLst>
          </p:cNvPr>
          <p:cNvSpPr/>
          <p:nvPr/>
        </p:nvSpPr>
        <p:spPr>
          <a:xfrm>
            <a:off x="2746466" y="3733608"/>
            <a:ext cx="6775268" cy="2412317"/>
          </a:xfrm>
          <a:prstGeom prst="rect">
            <a:avLst/>
          </a:prstGeom>
          <a:solidFill>
            <a:schemeClr val="accent3">
              <a:lumMod val="20000"/>
              <a:lumOff val="80000"/>
              <a:alpha val="51000"/>
            </a:scheme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194310" indent="-102870">
              <a:spcBef>
                <a:spcPts val="600"/>
              </a:spcBef>
              <a:buClr>
                <a:schemeClr val="bg2"/>
              </a:buClr>
              <a:buFont typeface="Arial" panose="020B0604020202020204" pitchFamily="34" charset="0"/>
              <a:buChar char="•"/>
            </a:pPr>
            <a:endParaRPr lang="en-US" sz="1600" dirty="0">
              <a:solidFill>
                <a:schemeClr val="accent2"/>
              </a:solidFill>
              <a:latin typeface="Tahoma"/>
            </a:endParaRPr>
          </a:p>
        </p:txBody>
      </p:sp>
      <p:sp>
        <p:nvSpPr>
          <p:cNvPr id="9" name="Rectangle 8">
            <a:extLst>
              <a:ext uri="{FF2B5EF4-FFF2-40B4-BE49-F238E27FC236}">
                <a16:creationId xmlns:a16="http://schemas.microsoft.com/office/drawing/2014/main" id="{E8F4ECAD-D5B4-894C-8AC7-AA1123EADE31}"/>
              </a:ext>
            </a:extLst>
          </p:cNvPr>
          <p:cNvSpPr/>
          <p:nvPr/>
        </p:nvSpPr>
        <p:spPr>
          <a:xfrm>
            <a:off x="2746466" y="3430279"/>
            <a:ext cx="6775268" cy="30332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bg1"/>
                </a:solidFill>
                <a:latin typeface="Tahoma"/>
              </a:rPr>
              <a:t>For example, on the family plan…</a:t>
            </a:r>
          </a:p>
        </p:txBody>
      </p:sp>
      <p:sp>
        <p:nvSpPr>
          <p:cNvPr id="15" name="Rectangle 14">
            <a:extLst>
              <a:ext uri="{FF2B5EF4-FFF2-40B4-BE49-F238E27FC236}">
                <a16:creationId xmlns:a16="http://schemas.microsoft.com/office/drawing/2014/main" id="{4B3A008D-AE95-9A49-BA93-C30469BDED98}"/>
              </a:ext>
            </a:extLst>
          </p:cNvPr>
          <p:cNvSpPr/>
          <p:nvPr/>
        </p:nvSpPr>
        <p:spPr>
          <a:xfrm>
            <a:off x="3138499" y="4816626"/>
            <a:ext cx="1018227" cy="677108"/>
          </a:xfrm>
          <a:prstGeom prst="rect">
            <a:avLst/>
          </a:prstGeom>
        </p:spPr>
        <p:txBody>
          <a:bodyPr wrap="none">
            <a:spAutoFit/>
          </a:bodyPr>
          <a:lstStyle/>
          <a:p>
            <a:pPr algn="ctr"/>
            <a:r>
              <a:rPr lang="en-US" sz="1200" dirty="0">
                <a:solidFill>
                  <a:schemeClr val="accent2"/>
                </a:solidFill>
                <a:latin typeface="Tahoma"/>
              </a:rPr>
              <a:t>Employer</a:t>
            </a:r>
          </a:p>
          <a:p>
            <a:pPr algn="ctr"/>
            <a:r>
              <a:rPr lang="en-US" sz="1200" dirty="0">
                <a:solidFill>
                  <a:schemeClr val="accent2"/>
                </a:solidFill>
                <a:latin typeface="Tahoma"/>
              </a:rPr>
              <a:t>Contribution</a:t>
            </a:r>
          </a:p>
          <a:p>
            <a:pPr algn="ctr"/>
            <a:r>
              <a:rPr lang="en-US" sz="1400" b="1" dirty="0">
                <a:solidFill>
                  <a:schemeClr val="accent2"/>
                </a:solidFill>
                <a:latin typeface="Tahoma"/>
              </a:rPr>
              <a:t>$500</a:t>
            </a:r>
            <a:endParaRPr lang="en-US" sz="1400" dirty="0">
              <a:solidFill>
                <a:schemeClr val="accent2"/>
              </a:solidFill>
            </a:endParaRPr>
          </a:p>
        </p:txBody>
      </p:sp>
      <p:sp>
        <p:nvSpPr>
          <p:cNvPr id="16" name="Rectangle 15">
            <a:extLst>
              <a:ext uri="{FF2B5EF4-FFF2-40B4-BE49-F238E27FC236}">
                <a16:creationId xmlns:a16="http://schemas.microsoft.com/office/drawing/2014/main" id="{964BC58E-EAAA-8F4E-B031-7195997492D9}"/>
              </a:ext>
            </a:extLst>
          </p:cNvPr>
          <p:cNvSpPr/>
          <p:nvPr/>
        </p:nvSpPr>
        <p:spPr>
          <a:xfrm>
            <a:off x="4828799" y="4813865"/>
            <a:ext cx="901209" cy="677108"/>
          </a:xfrm>
          <a:prstGeom prst="rect">
            <a:avLst/>
          </a:prstGeom>
        </p:spPr>
        <p:txBody>
          <a:bodyPr wrap="none">
            <a:spAutoFit/>
          </a:bodyPr>
          <a:lstStyle/>
          <a:p>
            <a:pPr algn="ctr"/>
            <a:r>
              <a:rPr lang="en-US" sz="1200" dirty="0">
                <a:solidFill>
                  <a:schemeClr val="accent2"/>
                </a:solidFill>
                <a:latin typeface="Tahoma"/>
              </a:rPr>
              <a:t>Your</a:t>
            </a:r>
          </a:p>
          <a:p>
            <a:pPr algn="ctr"/>
            <a:r>
              <a:rPr lang="en-US" sz="1200" dirty="0">
                <a:solidFill>
                  <a:schemeClr val="accent2"/>
                </a:solidFill>
                <a:latin typeface="Tahoma"/>
              </a:rPr>
              <a:t>Deductible</a:t>
            </a:r>
            <a:endParaRPr lang="en-US" sz="1400" dirty="0">
              <a:solidFill>
                <a:schemeClr val="accent2"/>
              </a:solidFill>
              <a:latin typeface="Tahoma"/>
            </a:endParaRPr>
          </a:p>
          <a:p>
            <a:pPr algn="ctr"/>
            <a:r>
              <a:rPr lang="en-US" sz="1400" b="1" dirty="0">
                <a:solidFill>
                  <a:schemeClr val="accent2"/>
                </a:solidFill>
                <a:latin typeface="Tahoma"/>
              </a:rPr>
              <a:t>$3,000</a:t>
            </a:r>
            <a:endParaRPr lang="en-US" sz="1400" dirty="0">
              <a:solidFill>
                <a:schemeClr val="accent2"/>
              </a:solidFill>
            </a:endParaRPr>
          </a:p>
        </p:txBody>
      </p:sp>
      <p:sp>
        <p:nvSpPr>
          <p:cNvPr id="17" name="Rectangle 16">
            <a:extLst>
              <a:ext uri="{FF2B5EF4-FFF2-40B4-BE49-F238E27FC236}">
                <a16:creationId xmlns:a16="http://schemas.microsoft.com/office/drawing/2014/main" id="{0DC36C9E-4AB8-304F-ABC5-3989E3031B55}"/>
              </a:ext>
            </a:extLst>
          </p:cNvPr>
          <p:cNvSpPr/>
          <p:nvPr/>
        </p:nvSpPr>
        <p:spPr>
          <a:xfrm>
            <a:off x="6277961" y="4829253"/>
            <a:ext cx="1280146" cy="677108"/>
          </a:xfrm>
          <a:prstGeom prst="rect">
            <a:avLst/>
          </a:prstGeom>
        </p:spPr>
        <p:txBody>
          <a:bodyPr wrap="square">
            <a:spAutoFit/>
          </a:bodyPr>
          <a:lstStyle/>
          <a:p>
            <a:pPr algn="ctr"/>
            <a:r>
              <a:rPr lang="en-US" sz="1200" dirty="0">
                <a:solidFill>
                  <a:schemeClr val="accent2"/>
                </a:solidFill>
                <a:latin typeface="Tahoma"/>
              </a:rPr>
              <a:t>Out-of-Pocket </a:t>
            </a:r>
          </a:p>
          <a:p>
            <a:pPr algn="ctr"/>
            <a:r>
              <a:rPr lang="en-US" sz="1200" dirty="0">
                <a:solidFill>
                  <a:schemeClr val="accent2"/>
                </a:solidFill>
                <a:latin typeface="Tahoma"/>
              </a:rPr>
              <a:t>Maximum</a:t>
            </a:r>
          </a:p>
          <a:p>
            <a:pPr algn="ctr"/>
            <a:r>
              <a:rPr lang="en-US" sz="1400" b="1" dirty="0">
                <a:solidFill>
                  <a:schemeClr val="accent2"/>
                </a:solidFill>
                <a:latin typeface="Tahoma"/>
              </a:rPr>
              <a:t>$6,000</a:t>
            </a:r>
            <a:endParaRPr lang="en-US" sz="1400" dirty="0">
              <a:solidFill>
                <a:schemeClr val="accent2"/>
              </a:solidFill>
            </a:endParaRPr>
          </a:p>
        </p:txBody>
      </p:sp>
      <p:sp>
        <p:nvSpPr>
          <p:cNvPr id="18" name="Rectangle 17">
            <a:extLst>
              <a:ext uri="{FF2B5EF4-FFF2-40B4-BE49-F238E27FC236}">
                <a16:creationId xmlns:a16="http://schemas.microsoft.com/office/drawing/2014/main" id="{2C3F7110-02F2-424A-B2D7-6F876D7F5099}"/>
              </a:ext>
            </a:extLst>
          </p:cNvPr>
          <p:cNvSpPr/>
          <p:nvPr/>
        </p:nvSpPr>
        <p:spPr>
          <a:xfrm>
            <a:off x="8084269" y="4798911"/>
            <a:ext cx="1018227" cy="677108"/>
          </a:xfrm>
          <a:prstGeom prst="rect">
            <a:avLst/>
          </a:prstGeom>
        </p:spPr>
        <p:txBody>
          <a:bodyPr wrap="none">
            <a:spAutoFit/>
          </a:bodyPr>
          <a:lstStyle/>
          <a:p>
            <a:pPr algn="ctr"/>
            <a:r>
              <a:rPr lang="en-US" sz="1200" dirty="0">
                <a:solidFill>
                  <a:schemeClr val="accent2"/>
                </a:solidFill>
                <a:latin typeface="Tahoma"/>
              </a:rPr>
              <a:t>Maximum </a:t>
            </a:r>
          </a:p>
          <a:p>
            <a:pPr algn="ctr"/>
            <a:r>
              <a:rPr lang="en-US" sz="1200" dirty="0">
                <a:solidFill>
                  <a:schemeClr val="accent2"/>
                </a:solidFill>
                <a:latin typeface="Tahoma"/>
              </a:rPr>
              <a:t>Contribution</a:t>
            </a:r>
          </a:p>
          <a:p>
            <a:pPr algn="ctr"/>
            <a:r>
              <a:rPr lang="en-US" sz="1400" b="1" dirty="0">
                <a:solidFill>
                  <a:schemeClr val="accent2"/>
                </a:solidFill>
                <a:latin typeface="Tahoma"/>
              </a:rPr>
              <a:t>$7,100</a:t>
            </a:r>
            <a:endParaRPr lang="en-US" sz="1400" dirty="0">
              <a:solidFill>
                <a:schemeClr val="accent2"/>
              </a:solidFill>
            </a:endParaRPr>
          </a:p>
        </p:txBody>
      </p:sp>
      <p:cxnSp>
        <p:nvCxnSpPr>
          <p:cNvPr id="34" name="Straight Connector 33">
            <a:extLst>
              <a:ext uri="{FF2B5EF4-FFF2-40B4-BE49-F238E27FC236}">
                <a16:creationId xmlns:a16="http://schemas.microsoft.com/office/drawing/2014/main" id="{74240227-BBD0-FD44-A450-DB14BC32EC0B}"/>
              </a:ext>
            </a:extLst>
          </p:cNvPr>
          <p:cNvCxnSpPr>
            <a:cxnSpLocks/>
          </p:cNvCxnSpPr>
          <p:nvPr/>
        </p:nvCxnSpPr>
        <p:spPr>
          <a:xfrm>
            <a:off x="4818106" y="5817332"/>
            <a:ext cx="4175323" cy="0"/>
          </a:xfrm>
          <a:prstGeom prst="line">
            <a:avLst/>
          </a:prstGeom>
          <a:ln w="28575">
            <a:solidFill>
              <a:schemeClr val="bg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35" name="TextBox 34">
            <a:hlinkClick r:id="rId3"/>
            <a:extLst>
              <a:ext uri="{FF2B5EF4-FFF2-40B4-BE49-F238E27FC236}">
                <a16:creationId xmlns:a16="http://schemas.microsoft.com/office/drawing/2014/main" id="{4C0C3B85-08FA-A54F-A7DB-97D76A27DC13}"/>
              </a:ext>
            </a:extLst>
          </p:cNvPr>
          <p:cNvSpPr txBox="1"/>
          <p:nvPr/>
        </p:nvSpPr>
        <p:spPr>
          <a:xfrm>
            <a:off x="5427556" y="5694277"/>
            <a:ext cx="2956421" cy="276999"/>
          </a:xfrm>
          <a:prstGeom prst="rect">
            <a:avLst/>
          </a:prstGeom>
          <a:solidFill>
            <a:schemeClr val="bg2"/>
          </a:solidFill>
          <a:ln>
            <a:solidFill>
              <a:schemeClr val="bg2"/>
            </a:solidFill>
          </a:ln>
        </p:spPr>
        <p:txBody>
          <a:bodyPr wrap="square" rtlCol="0">
            <a:spAutoFit/>
          </a:bodyPr>
          <a:lstStyle/>
          <a:p>
            <a:pPr algn="ctr">
              <a:buClr>
                <a:schemeClr val="tx2"/>
              </a:buClr>
            </a:pPr>
            <a:r>
              <a:rPr lang="en-US" sz="1200" dirty="0">
                <a:solidFill>
                  <a:schemeClr val="bg1"/>
                </a:solidFill>
                <a:latin typeface="Tahoma"/>
                <a:cs typeface="Tahoma"/>
              </a:rPr>
              <a:t>Portion Made Up by Your Contributions</a:t>
            </a:r>
            <a:endParaRPr lang="en-US" sz="900" dirty="0">
              <a:solidFill>
                <a:schemeClr val="bg1"/>
              </a:solidFill>
              <a:latin typeface="Tahoma"/>
              <a:cs typeface="Tahoma"/>
            </a:endParaRPr>
          </a:p>
        </p:txBody>
      </p:sp>
      <p:cxnSp>
        <p:nvCxnSpPr>
          <p:cNvPr id="36" name="Straight Arrow Connector 35">
            <a:extLst>
              <a:ext uri="{FF2B5EF4-FFF2-40B4-BE49-F238E27FC236}">
                <a16:creationId xmlns:a16="http://schemas.microsoft.com/office/drawing/2014/main" id="{5F723336-6A2A-0447-B993-C2E45CA7F040}"/>
              </a:ext>
            </a:extLst>
          </p:cNvPr>
          <p:cNvCxnSpPr>
            <a:cxnSpLocks/>
          </p:cNvCxnSpPr>
          <p:nvPr/>
        </p:nvCxnSpPr>
        <p:spPr>
          <a:xfrm>
            <a:off x="4116528" y="4317124"/>
            <a:ext cx="568459"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E6AC3166-9639-4544-8446-A798FA4A48E2}"/>
              </a:ext>
            </a:extLst>
          </p:cNvPr>
          <p:cNvCxnSpPr>
            <a:cxnSpLocks/>
          </p:cNvCxnSpPr>
          <p:nvPr/>
        </p:nvCxnSpPr>
        <p:spPr>
          <a:xfrm>
            <a:off x="5740697" y="4313611"/>
            <a:ext cx="654142"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835D4BC2-148F-734D-AF15-672CFDDD2791}"/>
              </a:ext>
            </a:extLst>
          </p:cNvPr>
          <p:cNvCxnSpPr>
            <a:cxnSpLocks/>
          </p:cNvCxnSpPr>
          <p:nvPr/>
        </p:nvCxnSpPr>
        <p:spPr>
          <a:xfrm>
            <a:off x="7379330" y="4313611"/>
            <a:ext cx="704938" cy="0"/>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pic>
        <p:nvPicPr>
          <p:cNvPr id="42" name="Picture 41">
            <a:extLst>
              <a:ext uri="{FF2B5EF4-FFF2-40B4-BE49-F238E27FC236}">
                <a16:creationId xmlns:a16="http://schemas.microsoft.com/office/drawing/2014/main" id="{B383014E-3A4F-5A4C-BE68-61F68EE098AB}"/>
              </a:ext>
            </a:extLst>
          </p:cNvPr>
          <p:cNvPicPr>
            <a:picLocks noChangeAspect="1"/>
          </p:cNvPicPr>
          <p:nvPr/>
        </p:nvPicPr>
        <p:blipFill>
          <a:blip r:embed="rId4"/>
          <a:stretch>
            <a:fillRect/>
          </a:stretch>
        </p:blipFill>
        <p:spPr>
          <a:xfrm>
            <a:off x="3185505" y="3884511"/>
            <a:ext cx="939452" cy="914400"/>
          </a:xfrm>
          <a:prstGeom prst="rect">
            <a:avLst/>
          </a:prstGeom>
        </p:spPr>
      </p:pic>
      <p:pic>
        <p:nvPicPr>
          <p:cNvPr id="44" name="Picture 43">
            <a:extLst>
              <a:ext uri="{FF2B5EF4-FFF2-40B4-BE49-F238E27FC236}">
                <a16:creationId xmlns:a16="http://schemas.microsoft.com/office/drawing/2014/main" id="{BA5EE6B8-3A35-2F41-9982-0F857299383A}"/>
              </a:ext>
            </a:extLst>
          </p:cNvPr>
          <p:cNvPicPr>
            <a:picLocks noChangeAspect="1"/>
          </p:cNvPicPr>
          <p:nvPr/>
        </p:nvPicPr>
        <p:blipFill>
          <a:blip r:embed="rId5"/>
          <a:stretch>
            <a:fillRect/>
          </a:stretch>
        </p:blipFill>
        <p:spPr>
          <a:xfrm>
            <a:off x="6443568" y="3883751"/>
            <a:ext cx="924394" cy="914400"/>
          </a:xfrm>
          <a:prstGeom prst="rect">
            <a:avLst/>
          </a:prstGeom>
        </p:spPr>
      </p:pic>
      <p:pic>
        <p:nvPicPr>
          <p:cNvPr id="46" name="Picture 45">
            <a:extLst>
              <a:ext uri="{FF2B5EF4-FFF2-40B4-BE49-F238E27FC236}">
                <a16:creationId xmlns:a16="http://schemas.microsoft.com/office/drawing/2014/main" id="{8DB75B5B-5D4D-D744-BF6B-32AD4E614A91}"/>
              </a:ext>
            </a:extLst>
          </p:cNvPr>
          <p:cNvPicPr>
            <a:picLocks noChangeAspect="1"/>
          </p:cNvPicPr>
          <p:nvPr/>
        </p:nvPicPr>
        <p:blipFill>
          <a:blip r:embed="rId6"/>
          <a:stretch>
            <a:fillRect/>
          </a:stretch>
        </p:blipFill>
        <p:spPr>
          <a:xfrm>
            <a:off x="4804498" y="3921523"/>
            <a:ext cx="959531" cy="907731"/>
          </a:xfrm>
          <a:prstGeom prst="rect">
            <a:avLst/>
          </a:prstGeom>
        </p:spPr>
      </p:pic>
      <p:pic>
        <p:nvPicPr>
          <p:cNvPr id="50" name="Picture 49">
            <a:extLst>
              <a:ext uri="{FF2B5EF4-FFF2-40B4-BE49-F238E27FC236}">
                <a16:creationId xmlns:a16="http://schemas.microsoft.com/office/drawing/2014/main" id="{E6169EE7-DBF1-F343-AE3A-178EBEC11F46}"/>
              </a:ext>
            </a:extLst>
          </p:cNvPr>
          <p:cNvPicPr>
            <a:picLocks noChangeAspect="1"/>
          </p:cNvPicPr>
          <p:nvPr/>
        </p:nvPicPr>
        <p:blipFill>
          <a:blip r:embed="rId7"/>
          <a:stretch>
            <a:fillRect/>
          </a:stretch>
        </p:blipFill>
        <p:spPr>
          <a:xfrm>
            <a:off x="8072040" y="3918187"/>
            <a:ext cx="926858" cy="914400"/>
          </a:xfrm>
          <a:prstGeom prst="rect">
            <a:avLst/>
          </a:prstGeom>
        </p:spPr>
      </p:pic>
    </p:spTree>
    <p:extLst>
      <p:ext uri="{BB962C8B-B14F-4D97-AF65-F5344CB8AC3E}">
        <p14:creationId xmlns:p14="http://schemas.microsoft.com/office/powerpoint/2010/main" val="2946693680"/>
      </p:ext>
    </p:extLst>
  </p:cSld>
  <p:clrMapOvr>
    <a:masterClrMapping/>
  </p:clrMapOvr>
  <mc:AlternateContent xmlns:mc="http://schemas.openxmlformats.org/markup-compatibility/2006" xmlns:p14="http://schemas.microsoft.com/office/powerpoint/2010/main">
    <mc:Choice Requires="p14">
      <p:transition spd="slow" p14:dur="2000" advTm="107020"/>
    </mc:Choice>
    <mc:Fallback xmlns="">
      <p:transition spd="slow" advTm="107020"/>
    </mc:Fallback>
  </mc:AlternateContent>
</p:sld>
</file>

<file path=ppt/theme/theme1.xml><?xml version="1.0" encoding="utf-8"?>
<a:theme xmlns:a="http://schemas.openxmlformats.org/drawingml/2006/main" name="Univera Healthcare: Single Image Template">
  <a:themeElements>
    <a:clrScheme name="Univera Healthcare Colors">
      <a:dk1>
        <a:srgbClr val="000000"/>
      </a:dk1>
      <a:lt1>
        <a:srgbClr val="FFFFFF"/>
      </a:lt1>
      <a:dk2>
        <a:srgbClr val="D7DF23"/>
      </a:dk2>
      <a:lt2>
        <a:srgbClr val="007DC5"/>
      </a:lt2>
      <a:accent1>
        <a:srgbClr val="3FC2C8"/>
      </a:accent1>
      <a:accent2>
        <a:srgbClr val="00437B"/>
      </a:accent2>
      <a:accent3>
        <a:srgbClr val="5F6369"/>
      </a:accent3>
      <a:accent4>
        <a:srgbClr val="FFDF00"/>
      </a:accent4>
      <a:accent5>
        <a:srgbClr val="E96B00"/>
      </a:accent5>
      <a:accent6>
        <a:srgbClr val="C64097"/>
      </a:accent6>
      <a:hlink>
        <a:srgbClr val="007DC5"/>
      </a:hlink>
      <a:folHlink>
        <a:srgbClr val="5F636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latin typeface="Tahoma"/>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92024" indent="-256032">
          <a:spcBef>
            <a:spcPts val="600"/>
          </a:spcBef>
          <a:buClr>
            <a:schemeClr val="tx2"/>
          </a:buClr>
          <a:buFont typeface="Arial"/>
          <a:buChar char="•"/>
          <a:defRPr sz="2400" dirty="0" smtClean="0">
            <a:latin typeface="Tahoma"/>
            <a:cs typeface="Tahoma"/>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Univera Healthcare Colors">
    <a:dk1>
      <a:srgbClr val="000000"/>
    </a:dk1>
    <a:lt1>
      <a:srgbClr val="FFFFFF"/>
    </a:lt1>
    <a:dk2>
      <a:srgbClr val="D7DF23"/>
    </a:dk2>
    <a:lt2>
      <a:srgbClr val="007DC5"/>
    </a:lt2>
    <a:accent1>
      <a:srgbClr val="3FC2C8"/>
    </a:accent1>
    <a:accent2>
      <a:srgbClr val="00437B"/>
    </a:accent2>
    <a:accent3>
      <a:srgbClr val="5F6369"/>
    </a:accent3>
    <a:accent4>
      <a:srgbClr val="FFDF00"/>
    </a:accent4>
    <a:accent5>
      <a:srgbClr val="E96B00"/>
    </a:accent5>
    <a:accent6>
      <a:srgbClr val="C64097"/>
    </a:accent6>
    <a:hlink>
      <a:srgbClr val="007DC5"/>
    </a:hlink>
    <a:folHlink>
      <a:srgbClr val="5F6369"/>
    </a:folHlink>
  </a:clrScheme>
</a:themeOverride>
</file>

<file path=ppt/theme/themeOverride2.xml><?xml version="1.0" encoding="utf-8"?>
<a:themeOverride xmlns:a="http://schemas.openxmlformats.org/drawingml/2006/main">
  <a:clrScheme name="Univera Healthcare Colors">
    <a:dk1>
      <a:srgbClr val="000000"/>
    </a:dk1>
    <a:lt1>
      <a:srgbClr val="FFFFFF"/>
    </a:lt1>
    <a:dk2>
      <a:srgbClr val="D7DF23"/>
    </a:dk2>
    <a:lt2>
      <a:srgbClr val="007DC5"/>
    </a:lt2>
    <a:accent1>
      <a:srgbClr val="3FC2C8"/>
    </a:accent1>
    <a:accent2>
      <a:srgbClr val="00437B"/>
    </a:accent2>
    <a:accent3>
      <a:srgbClr val="5F6369"/>
    </a:accent3>
    <a:accent4>
      <a:srgbClr val="FFDF00"/>
    </a:accent4>
    <a:accent5>
      <a:srgbClr val="E96B00"/>
    </a:accent5>
    <a:accent6>
      <a:srgbClr val="C64097"/>
    </a:accent6>
    <a:hlink>
      <a:srgbClr val="007DC5"/>
    </a:hlink>
    <a:folHlink>
      <a:srgbClr val="5F6369"/>
    </a:folHlink>
  </a:clrScheme>
</a:themeOverride>
</file>

<file path=docProps/app.xml><?xml version="1.0" encoding="utf-8"?>
<Properties xmlns="http://schemas.openxmlformats.org/officeDocument/2006/extended-properties" xmlns:vt="http://schemas.openxmlformats.org/officeDocument/2006/docPropsVTypes">
  <Template/>
  <TotalTime>9774</TotalTime>
  <Words>4863</Words>
  <Application>Microsoft Office PowerPoint</Application>
  <PresentationFormat>Widescreen</PresentationFormat>
  <Paragraphs>376</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Tahoma</vt:lpstr>
      <vt:lpstr>Times New Roman</vt:lpstr>
      <vt:lpstr>Univera Healthcare: Single Image Template</vt:lpstr>
      <vt:lpstr>High Deductible Health Plan (HDHP) Education</vt:lpstr>
      <vt:lpstr>It can be confusing.</vt:lpstr>
      <vt:lpstr>We are here to help.</vt:lpstr>
      <vt:lpstr>ATTENTION:</vt:lpstr>
      <vt:lpstr>The HDHP Breakdown</vt:lpstr>
      <vt:lpstr>What applies to a deductible?</vt:lpstr>
      <vt:lpstr>Health Savings Account (HSA)</vt:lpstr>
      <vt:lpstr>ATTENTION:</vt:lpstr>
      <vt:lpstr>Simplifying Costs by Using HSA</vt:lpstr>
      <vt:lpstr>Simplifying Costs by Using HSA</vt:lpstr>
      <vt:lpstr>ATTENTION:</vt:lpstr>
      <vt:lpstr>Funding Your HSA</vt:lpstr>
      <vt:lpstr>Funding Your HSA</vt:lpstr>
      <vt:lpstr>Health Savings Account (HSA)</vt:lpstr>
      <vt:lpstr>No-Cost Preventive Care</vt:lpstr>
      <vt:lpstr>Your Online Account</vt:lpstr>
      <vt:lpstr>Spending Examples on HDHP Plan (In-Network Coverage)</vt:lpstr>
      <vt:lpstr>Spending Example 1.0</vt:lpstr>
      <vt:lpstr>Spending Example 1.1</vt:lpstr>
      <vt:lpstr>Spending Example 1.2</vt:lpstr>
      <vt:lpstr>Spending Example 1.2</vt:lpstr>
      <vt:lpstr>Spending Examples After  Deductible is Met on HDHP Plan (In-Network Coverage)</vt:lpstr>
      <vt:lpstr>Spending Example 2.0</vt:lpstr>
      <vt:lpstr>Spending Example 2.1</vt:lpstr>
      <vt:lpstr>HDHP Plan Tips</vt:lpstr>
      <vt:lpstr>The Value of Your Membership</vt:lpstr>
      <vt:lpstr>What to Expect at Your Doctor’s Office</vt:lpstr>
      <vt:lpstr>Helpful Ways to Save Money</vt:lpstr>
      <vt:lpstr>ATTENTION:</vt:lpstr>
      <vt:lpstr>Questions to Ask Before Changing</vt:lpstr>
      <vt:lpstr>PowerPoint Presentation</vt:lpstr>
    </vt:vector>
  </TitlesOfParts>
  <Company>Excellus BlueCross BlueShield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Madison Leskinen</dc:creator>
  <cp:lastModifiedBy>Kimberly Christman</cp:lastModifiedBy>
  <cp:revision>90</cp:revision>
  <cp:lastPrinted>2017-05-16T14:37:36Z</cp:lastPrinted>
  <dcterms:created xsi:type="dcterms:W3CDTF">2017-05-12T13:02:09Z</dcterms:created>
  <dcterms:modified xsi:type="dcterms:W3CDTF">2020-06-25T20:06:23Z</dcterms:modified>
</cp:coreProperties>
</file>